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/>
    <p:restoredTop sz="94643"/>
  </p:normalViewPr>
  <p:slideViewPr>
    <p:cSldViewPr snapToGrid="0" snapToObjects="1" showGuides="1">
      <p:cViewPr>
        <p:scale>
          <a:sx n="100" d="100"/>
          <a:sy n="100" d="100"/>
        </p:scale>
        <p:origin x="456" y="2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67D28-8028-5E41-ADF1-AF01AB706CE2}" type="datetimeFigureOut">
              <a:rPr lang="it-IT" smtClean="0"/>
              <a:t>25/09/17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0541D-F5F5-1C45-9843-88F11B53EBB6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7884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67D28-8028-5E41-ADF1-AF01AB706CE2}" type="datetimeFigureOut">
              <a:rPr lang="it-IT" smtClean="0"/>
              <a:t>25/09/17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0541D-F5F5-1C45-9843-88F11B53EBB6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0700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67D28-8028-5E41-ADF1-AF01AB706CE2}" type="datetimeFigureOut">
              <a:rPr lang="it-IT" smtClean="0"/>
              <a:t>25/09/17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0541D-F5F5-1C45-9843-88F11B53EBB6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4074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67D28-8028-5E41-ADF1-AF01AB706CE2}" type="datetimeFigureOut">
              <a:rPr lang="it-IT" smtClean="0"/>
              <a:t>25/09/17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0541D-F5F5-1C45-9843-88F11B53EBB6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1005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67D28-8028-5E41-ADF1-AF01AB706CE2}" type="datetimeFigureOut">
              <a:rPr lang="it-IT" smtClean="0"/>
              <a:t>25/09/17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0541D-F5F5-1C45-9843-88F11B53EBB6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3889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67D28-8028-5E41-ADF1-AF01AB706CE2}" type="datetimeFigureOut">
              <a:rPr lang="it-IT" smtClean="0"/>
              <a:t>25/09/17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0541D-F5F5-1C45-9843-88F11B53EBB6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7246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67D28-8028-5E41-ADF1-AF01AB706CE2}" type="datetimeFigureOut">
              <a:rPr lang="it-IT" smtClean="0"/>
              <a:t>25/09/17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0541D-F5F5-1C45-9843-88F11B53EBB6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60431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67D28-8028-5E41-ADF1-AF01AB706CE2}" type="datetimeFigureOut">
              <a:rPr lang="it-IT" smtClean="0"/>
              <a:t>25/09/17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0541D-F5F5-1C45-9843-88F11B53EBB6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3610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67D28-8028-5E41-ADF1-AF01AB706CE2}" type="datetimeFigureOut">
              <a:rPr lang="it-IT" smtClean="0"/>
              <a:t>25/09/17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0541D-F5F5-1C45-9843-88F11B53EBB6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6886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67D28-8028-5E41-ADF1-AF01AB706CE2}" type="datetimeFigureOut">
              <a:rPr lang="it-IT" smtClean="0"/>
              <a:t>25/09/17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0541D-F5F5-1C45-9843-88F11B53EBB6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2265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67D28-8028-5E41-ADF1-AF01AB706CE2}" type="datetimeFigureOut">
              <a:rPr lang="it-IT" smtClean="0"/>
              <a:t>25/09/17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0541D-F5F5-1C45-9843-88F11B53EBB6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412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567D28-8028-5E41-ADF1-AF01AB706CE2}" type="datetimeFigureOut">
              <a:rPr lang="it-IT" smtClean="0"/>
              <a:t>25/09/17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50541D-F5F5-1C45-9843-88F11B53EBB6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6923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facebook.com/Luca-Lotti-1600396730188848/" TargetMode="External"/><Relationship Id="rId3" Type="http://schemas.openxmlformats.org/officeDocument/2006/relationships/hyperlink" Target="https://www.facebook.com/ConiNews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instagram.com/conisocial" TargetMode="External"/><Relationship Id="rId4" Type="http://schemas.openxmlformats.org/officeDocument/2006/relationships/hyperlink" Target="http://it-it.facebook.com/ConiNews" TargetMode="External"/><Relationship Id="rId5" Type="http://schemas.openxmlformats.org/officeDocument/2006/relationships/hyperlink" Target="http://www.youtube.com/conisocial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twitter.com/coninews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magin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CasellaDiTesto 11"/>
          <p:cNvSpPr txBox="1"/>
          <p:nvPr/>
        </p:nvSpPr>
        <p:spPr>
          <a:xfrm>
            <a:off x="2979694" y="4713890"/>
            <a:ext cx="65426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 smtClean="0">
                <a:solidFill>
                  <a:schemeClr val="bg1"/>
                </a:solidFill>
                <a:latin typeface="Helvetica" charset="0"/>
                <a:ea typeface="Helvetica" charset="0"/>
                <a:cs typeface="Helvetica" charset="0"/>
              </a:rPr>
              <a:t>Vademecum Social Media </a:t>
            </a:r>
            <a:endParaRPr lang="it-IT" sz="4000" b="1" dirty="0">
              <a:solidFill>
                <a:schemeClr val="bg1"/>
              </a:solidFill>
              <a:latin typeface="Helvetica" charset="0"/>
              <a:ea typeface="Helvetica" charset="0"/>
              <a:cs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3978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>
          <a:xfrm>
            <a:off x="609600" y="557808"/>
            <a:ext cx="10972800" cy="1143000"/>
          </a:xfrm>
        </p:spPr>
        <p:txBody>
          <a:bodyPr>
            <a:normAutofit/>
          </a:bodyPr>
          <a:lstStyle/>
          <a:p>
            <a:pPr algn="l"/>
            <a:r>
              <a:rPr lang="it-IT" dirty="0" smtClean="0">
                <a:latin typeface="Helvetica" charset="0"/>
                <a:ea typeface="Helvetica" charset="0"/>
                <a:cs typeface="Helvetica" charset="0"/>
              </a:rPr>
              <a:t>Promozione dell’evento sui social media</a:t>
            </a:r>
            <a:endParaRPr lang="it-IT" dirty="0"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7" name="Segnaposto contenuto 6"/>
          <p:cNvSpPr>
            <a:spLocks noGrp="1"/>
          </p:cNvSpPr>
          <p:nvPr>
            <p:ph idx="1"/>
          </p:nvPr>
        </p:nvSpPr>
        <p:spPr>
          <a:xfrm>
            <a:off x="609600" y="1988840"/>
            <a:ext cx="10972800" cy="3648405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it-IT" sz="1500" dirty="0" smtClean="0">
                <a:latin typeface="Helvetica" charset="0"/>
                <a:ea typeface="Helvetica" charset="0"/>
                <a:cs typeface="Helvetica" charset="0"/>
              </a:rPr>
              <a:t>Curare </a:t>
            </a:r>
            <a:r>
              <a:rPr lang="it-IT" sz="1500" dirty="0">
                <a:latin typeface="Helvetica" charset="0"/>
                <a:ea typeface="Helvetica" charset="0"/>
                <a:cs typeface="Helvetica" charset="0"/>
              </a:rPr>
              <a:t>l’aspetto promozionale durante </a:t>
            </a:r>
            <a:r>
              <a:rPr lang="it-IT" sz="1500" dirty="0" smtClean="0">
                <a:latin typeface="Helvetica" charset="0"/>
                <a:ea typeface="Helvetica" charset="0"/>
                <a:cs typeface="Helvetica" charset="0"/>
              </a:rPr>
              <a:t>la Settimana Europea dello Sport sfruttando </a:t>
            </a:r>
            <a:r>
              <a:rPr lang="it-IT" sz="1500" dirty="0">
                <a:latin typeface="Helvetica" charset="0"/>
                <a:ea typeface="Helvetica" charset="0"/>
                <a:cs typeface="Helvetica" charset="0"/>
              </a:rPr>
              <a:t>le potenzialità della rete e dei social media significa anche consentire ai rappresentanti dei Comitati Regionali, ai partecipanti e agli appassionati di inviare foto e video per collaborare e partecipare attivamente allo </a:t>
            </a:r>
            <a:r>
              <a:rPr lang="it-IT" sz="1500" b="1" dirty="0">
                <a:latin typeface="Helvetica" charset="0"/>
                <a:ea typeface="Helvetica" charset="0"/>
                <a:cs typeface="Helvetica" charset="0"/>
              </a:rPr>
              <a:t>storytelling </a:t>
            </a:r>
            <a:r>
              <a:rPr lang="it-IT" sz="1500" b="1" dirty="0" smtClean="0">
                <a:latin typeface="Helvetica" charset="0"/>
                <a:ea typeface="Helvetica" charset="0"/>
                <a:cs typeface="Helvetica" charset="0"/>
              </a:rPr>
              <a:t>della Settimana Europea dello </a:t>
            </a:r>
            <a:r>
              <a:rPr lang="it-IT" sz="1500" b="1" dirty="0" smtClean="0">
                <a:latin typeface="Helvetica" charset="0"/>
                <a:ea typeface="Helvetica" charset="0"/>
                <a:cs typeface="Helvetica" charset="0"/>
              </a:rPr>
              <a:t>Sport</a:t>
            </a:r>
            <a:r>
              <a:rPr lang="it-IT" sz="1500" dirty="0" smtClean="0">
                <a:latin typeface="Helvetica" charset="0"/>
                <a:ea typeface="Helvetica" charset="0"/>
                <a:cs typeface="Helvetica" charset="0"/>
              </a:rPr>
              <a:t>, un’iniziativa che nasce dalla Commissione Europea e cui aderiscono il Ministro per lo Sport, il CONI e il CIP.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it-IT" sz="1500" dirty="0">
              <a:latin typeface="Helvetica" charset="0"/>
              <a:ea typeface="Helvetica" charset="0"/>
              <a:cs typeface="Helvetica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it-IT" sz="1500" dirty="0" smtClean="0">
                <a:latin typeface="Helvetica" charset="0"/>
                <a:ea typeface="Helvetica" charset="0"/>
                <a:cs typeface="Helvetica" charset="0"/>
              </a:rPr>
              <a:t>È </a:t>
            </a:r>
            <a:r>
              <a:rPr lang="it-IT" sz="1500" dirty="0">
                <a:latin typeface="Helvetica" charset="0"/>
                <a:ea typeface="Helvetica" charset="0"/>
                <a:cs typeface="Helvetica" charset="0"/>
              </a:rPr>
              <a:t>attraverso i molteplici punti di osservazione e attraverso le impressioni e le emozioni di ciascuno che </a:t>
            </a:r>
            <a:r>
              <a:rPr lang="it-IT" sz="1500" dirty="0" smtClean="0">
                <a:latin typeface="Helvetica" charset="0"/>
                <a:ea typeface="Helvetica" charset="0"/>
                <a:cs typeface="Helvetica" charset="0"/>
              </a:rPr>
              <a:t>potremo </a:t>
            </a:r>
            <a:r>
              <a:rPr lang="it-IT" sz="1500" dirty="0" smtClean="0">
                <a:latin typeface="Helvetica" charset="0"/>
                <a:ea typeface="Helvetica" charset="0"/>
                <a:cs typeface="Helvetica" charset="0"/>
              </a:rPr>
              <a:t>raccontare la bellezza dello sport. </a:t>
            </a:r>
            <a:r>
              <a:rPr lang="it-IT" sz="1500" dirty="0" smtClean="0">
                <a:latin typeface="Helvetica" charset="0"/>
                <a:ea typeface="Helvetica" charset="0"/>
                <a:cs typeface="Helvetica" charset="0"/>
              </a:rPr>
              <a:t>In </a:t>
            </a:r>
            <a:r>
              <a:rPr lang="it-IT" sz="1500" dirty="0">
                <a:latin typeface="Helvetica" charset="0"/>
                <a:ea typeface="Helvetica" charset="0"/>
                <a:cs typeface="Helvetica" charset="0"/>
              </a:rPr>
              <a:t>particolare, l’obiettivo di </a:t>
            </a:r>
            <a:r>
              <a:rPr lang="it-IT" sz="1500" dirty="0" smtClean="0">
                <a:latin typeface="Helvetica" charset="0"/>
                <a:ea typeface="Helvetica" charset="0"/>
                <a:cs typeface="Helvetica" charset="0"/>
              </a:rPr>
              <a:t>narrazione sarà promuovere </a:t>
            </a:r>
            <a:r>
              <a:rPr lang="it-IT" sz="1500" dirty="0">
                <a:latin typeface="Helvetica" charset="0"/>
                <a:ea typeface="Helvetica" charset="0"/>
                <a:cs typeface="Helvetica" charset="0"/>
              </a:rPr>
              <a:t>la partecipazione allo sport e alle attività fisiche e </a:t>
            </a:r>
            <a:r>
              <a:rPr lang="it-IT" sz="1500" dirty="0" smtClean="0">
                <a:latin typeface="Helvetica" charset="0"/>
                <a:ea typeface="Helvetica" charset="0"/>
                <a:cs typeface="Helvetica" charset="0"/>
              </a:rPr>
              <a:t>sensibilizzare </a:t>
            </a:r>
            <a:r>
              <a:rPr lang="it-IT" sz="1500" dirty="0">
                <a:latin typeface="Helvetica" charset="0"/>
                <a:ea typeface="Helvetica" charset="0"/>
                <a:cs typeface="Helvetica" charset="0"/>
              </a:rPr>
              <a:t>l’opinione </a:t>
            </a:r>
            <a:r>
              <a:rPr lang="it-IT" sz="1500" dirty="0" smtClean="0">
                <a:latin typeface="Helvetica" charset="0"/>
                <a:ea typeface="Helvetica" charset="0"/>
                <a:cs typeface="Helvetica" charset="0"/>
              </a:rPr>
              <a:t>pubblica sull’importanza di restare attivi “</a:t>
            </a:r>
            <a:r>
              <a:rPr lang="it-IT" sz="1500" b="1" dirty="0" smtClean="0">
                <a:latin typeface="Helvetica" charset="0"/>
                <a:ea typeface="Helvetica" charset="0"/>
                <a:cs typeface="Helvetica" charset="0"/>
              </a:rPr>
              <a:t>#</a:t>
            </a:r>
            <a:r>
              <a:rPr lang="it-IT" sz="1500" b="1" dirty="0" err="1" smtClean="0">
                <a:latin typeface="Helvetica" charset="0"/>
                <a:ea typeface="Helvetica" charset="0"/>
                <a:cs typeface="Helvetica" charset="0"/>
              </a:rPr>
              <a:t>BeActive</a:t>
            </a:r>
            <a:r>
              <a:rPr lang="it-IT" sz="1500" b="1" dirty="0" smtClean="0">
                <a:latin typeface="Helvetica" charset="0"/>
                <a:ea typeface="Helvetica" charset="0"/>
                <a:cs typeface="Helvetica" charset="0"/>
              </a:rPr>
              <a:t>” </a:t>
            </a:r>
            <a:r>
              <a:rPr lang="it-IT" sz="1500" dirty="0" smtClean="0">
                <a:latin typeface="Helvetica" charset="0"/>
                <a:ea typeface="Helvetica" charset="0"/>
                <a:cs typeface="Helvetica" charset="0"/>
              </a:rPr>
              <a:t>facendo sport, 365 giorni l’anno. </a:t>
            </a:r>
          </a:p>
          <a:p>
            <a:pPr marL="0" indent="0" algn="just">
              <a:buNone/>
            </a:pPr>
            <a:endParaRPr lang="it-IT" sz="1500" dirty="0">
              <a:latin typeface="Helvetica" charset="0"/>
              <a:ea typeface="Helvetica" charset="0"/>
              <a:cs typeface="Helvetica" charset="0"/>
            </a:endParaRPr>
          </a:p>
          <a:p>
            <a:pPr marL="0" indent="0" algn="ctr">
              <a:buNone/>
            </a:pPr>
            <a:r>
              <a:rPr lang="it-IT" sz="1500" b="1" dirty="0" smtClean="0">
                <a:latin typeface="Helvetica" charset="0"/>
                <a:ea typeface="Helvetica" charset="0"/>
                <a:cs typeface="Helvetica" charset="0"/>
              </a:rPr>
              <a:t>#BEACTIVE È UNA CHIAMATA ALL'AZIONE PER FAR MUOVERE GLI EUROPEI! </a:t>
            </a:r>
            <a:endParaRPr lang="it-IT" sz="1500" b="1" dirty="0">
              <a:latin typeface="Helvetica" charset="0"/>
              <a:ea typeface="Helvetica" charset="0"/>
              <a:cs typeface="Helvetica" charset="0"/>
            </a:endParaRPr>
          </a:p>
          <a:p>
            <a:pPr marL="0" indent="0" algn="just">
              <a:buNone/>
            </a:pPr>
            <a:endParaRPr lang="it-IT" sz="1333" dirty="0">
              <a:latin typeface="Helvetica" charset="0"/>
              <a:ea typeface="Helvetica" charset="0"/>
              <a:cs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935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>
          <a:xfrm>
            <a:off x="609600" y="557808"/>
            <a:ext cx="10972800" cy="1143000"/>
          </a:xfrm>
        </p:spPr>
        <p:txBody>
          <a:bodyPr>
            <a:normAutofit/>
          </a:bodyPr>
          <a:lstStyle/>
          <a:p>
            <a:pPr algn="l"/>
            <a:r>
              <a:rPr lang="it-IT" dirty="0" smtClean="0">
                <a:latin typeface="Helvetica" charset="0"/>
                <a:ea typeface="Helvetica" charset="0"/>
                <a:cs typeface="Helvetica" charset="0"/>
              </a:rPr>
              <a:t>Il coinvolgimento di tutti</a:t>
            </a:r>
            <a:endParaRPr lang="it-IT" dirty="0"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7" name="Segnaposto contenuto 6"/>
          <p:cNvSpPr>
            <a:spLocks noGrp="1"/>
          </p:cNvSpPr>
          <p:nvPr>
            <p:ph idx="1"/>
          </p:nvPr>
        </p:nvSpPr>
        <p:spPr>
          <a:xfrm>
            <a:off x="609600" y="1988840"/>
            <a:ext cx="10972800" cy="427226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200000"/>
              </a:lnSpc>
              <a:buNone/>
            </a:pPr>
            <a:r>
              <a:rPr lang="it-IT" sz="1500" dirty="0">
                <a:latin typeface="Helvetica" charset="0"/>
                <a:ea typeface="Helvetica" charset="0"/>
                <a:cs typeface="Helvetica" charset="0"/>
              </a:rPr>
              <a:t>Tutti i partecipanti – siano essi giovani atleti, maestri, accompagnatori, </a:t>
            </a:r>
            <a:r>
              <a:rPr lang="it-IT" sz="1500" dirty="0" smtClean="0">
                <a:latin typeface="Helvetica" charset="0"/>
                <a:ea typeface="Helvetica" charset="0"/>
                <a:cs typeface="Helvetica" charset="0"/>
              </a:rPr>
              <a:t>persone </a:t>
            </a:r>
            <a:r>
              <a:rPr lang="it-IT" sz="1500" dirty="0">
                <a:latin typeface="Helvetica" charset="0"/>
                <a:ea typeface="Helvetica" charset="0"/>
                <a:cs typeface="Helvetica" charset="0"/>
              </a:rPr>
              <a:t>tra il pubblico – sono invitati a condividere foto e video sui social media (Twitter, Facebook, Instagram) utilizzando l’</a:t>
            </a:r>
            <a:r>
              <a:rPr lang="it-IT" sz="1500" dirty="0" err="1">
                <a:latin typeface="Helvetica" charset="0"/>
                <a:ea typeface="Helvetica" charset="0"/>
                <a:cs typeface="Helvetica" charset="0"/>
              </a:rPr>
              <a:t>hashtag</a:t>
            </a:r>
            <a:r>
              <a:rPr lang="it-IT" sz="1500" dirty="0">
                <a:latin typeface="Helvetica" charset="0"/>
                <a:ea typeface="Helvetica" charset="0"/>
                <a:cs typeface="Helvetica" charset="0"/>
              </a:rPr>
              <a:t> ufficiale </a:t>
            </a:r>
            <a:r>
              <a:rPr lang="it-IT" sz="1500" dirty="0" smtClean="0">
                <a:latin typeface="Helvetica" charset="0"/>
                <a:ea typeface="Helvetica" charset="0"/>
                <a:cs typeface="Helvetica" charset="0"/>
              </a:rPr>
              <a:t>dell’evento:</a:t>
            </a:r>
            <a:endParaRPr lang="it-IT" sz="1500" dirty="0">
              <a:latin typeface="Helvetica" charset="0"/>
              <a:ea typeface="Helvetica" charset="0"/>
              <a:cs typeface="Helvetica" charset="0"/>
            </a:endParaRPr>
          </a:p>
          <a:p>
            <a:pPr marL="0" indent="0" algn="ctr">
              <a:lnSpc>
                <a:spcPct val="200000"/>
              </a:lnSpc>
              <a:buNone/>
            </a:pPr>
            <a:r>
              <a:rPr lang="it-IT" sz="3733" b="1" dirty="0" smtClean="0">
                <a:latin typeface="Helvetica" charset="0"/>
                <a:ea typeface="Helvetica" charset="0"/>
                <a:cs typeface="Helvetica" charset="0"/>
              </a:rPr>
              <a:t>#</a:t>
            </a:r>
            <a:r>
              <a:rPr lang="it-IT" sz="3733" b="1" dirty="0" err="1" smtClean="0">
                <a:latin typeface="Helvetica" charset="0"/>
                <a:ea typeface="Helvetica" charset="0"/>
                <a:cs typeface="Helvetica" charset="0"/>
              </a:rPr>
              <a:t>BeActive</a:t>
            </a:r>
            <a:endParaRPr lang="it-IT" sz="3733" b="1" dirty="0">
              <a:latin typeface="Helvetica" charset="0"/>
              <a:ea typeface="Helvetica" charset="0"/>
              <a:cs typeface="Helvetica" charset="0"/>
            </a:endParaRPr>
          </a:p>
          <a:p>
            <a:pPr marL="0" indent="0">
              <a:lnSpc>
                <a:spcPct val="200000"/>
              </a:lnSpc>
              <a:buNone/>
            </a:pPr>
            <a:r>
              <a:rPr lang="it-IT" sz="1500" dirty="0" smtClean="0">
                <a:latin typeface="Helvetica" charset="0"/>
                <a:ea typeface="Helvetica" charset="0"/>
                <a:cs typeface="Helvetica" charset="0"/>
              </a:rPr>
              <a:t>Potranno inoltre essere </a:t>
            </a:r>
            <a:r>
              <a:rPr lang="it-IT" sz="1500" dirty="0" err="1" smtClean="0">
                <a:latin typeface="Helvetica" charset="0"/>
                <a:ea typeface="Helvetica" charset="0"/>
                <a:cs typeface="Helvetica" charset="0"/>
              </a:rPr>
              <a:t>taggati</a:t>
            </a:r>
            <a:r>
              <a:rPr lang="it-IT" sz="1500" dirty="0" smtClean="0">
                <a:latin typeface="Helvetica" charset="0"/>
                <a:ea typeface="Helvetica" charset="0"/>
                <a:cs typeface="Helvetica" charset="0"/>
              </a:rPr>
              <a:t> e menzionati: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it-IT" sz="1500" dirty="0" smtClean="0">
                <a:latin typeface="Helvetica" charset="0"/>
                <a:ea typeface="Helvetica" charset="0"/>
                <a:cs typeface="Helvetica" charset="0"/>
              </a:rPr>
              <a:t>Il Ministro per lo Sport, </a:t>
            </a:r>
            <a:r>
              <a:rPr lang="it-IT" sz="1500" dirty="0">
                <a:latin typeface="Helvetica" charset="0"/>
                <a:ea typeface="Helvetica" charset="0"/>
                <a:cs typeface="Helvetica" charset="0"/>
              </a:rPr>
              <a:t>Luca Lotti: </a:t>
            </a:r>
            <a:r>
              <a:rPr lang="it-IT" sz="1500" dirty="0">
                <a:latin typeface="Helvetica" charset="0"/>
                <a:ea typeface="Helvetica" charset="0"/>
                <a:cs typeface="Helvetica" charset="0"/>
                <a:hlinkClick r:id="rId2"/>
              </a:rPr>
              <a:t>https://www.facebook.com/Luca-Lotti-1600396730188848</a:t>
            </a:r>
            <a:r>
              <a:rPr lang="it-IT" sz="1500" dirty="0" smtClean="0">
                <a:latin typeface="Helvetica" charset="0"/>
                <a:ea typeface="Helvetica" charset="0"/>
                <a:cs typeface="Helvetica" charset="0"/>
                <a:hlinkClick r:id="rId2"/>
              </a:rPr>
              <a:t>/</a:t>
            </a:r>
            <a:endParaRPr lang="it-IT" sz="1500" dirty="0" smtClean="0">
              <a:latin typeface="Helvetica" charset="0"/>
              <a:ea typeface="Helvetica" charset="0"/>
              <a:cs typeface="Helvetica" charset="0"/>
            </a:endParaRPr>
          </a:p>
          <a:p>
            <a:pPr marL="0" indent="0">
              <a:lnSpc>
                <a:spcPct val="200000"/>
              </a:lnSpc>
              <a:buNone/>
            </a:pPr>
            <a:r>
              <a:rPr lang="it-IT" sz="1500" dirty="0" smtClean="0">
                <a:latin typeface="Helvetica" charset="0"/>
                <a:ea typeface="Helvetica" charset="0"/>
                <a:cs typeface="Helvetica" charset="0"/>
              </a:rPr>
              <a:t>Il Comitato Olimpico </a:t>
            </a:r>
            <a:r>
              <a:rPr lang="it-IT" sz="1500" dirty="0">
                <a:latin typeface="Helvetica" charset="0"/>
                <a:ea typeface="Helvetica" charset="0"/>
                <a:cs typeface="Helvetica" charset="0"/>
              </a:rPr>
              <a:t>Nazionale italiano: </a:t>
            </a:r>
            <a:r>
              <a:rPr lang="it-IT" sz="1500" dirty="0">
                <a:latin typeface="Helvetica" charset="0"/>
                <a:ea typeface="Helvetica" charset="0"/>
                <a:cs typeface="Helvetica" charset="0"/>
                <a:hlinkClick r:id="rId3"/>
              </a:rPr>
              <a:t>https://www.facebook.com/ConiNews</a:t>
            </a:r>
            <a:r>
              <a:rPr lang="it-IT" sz="1500" dirty="0" smtClean="0">
                <a:latin typeface="Helvetica" charset="0"/>
                <a:ea typeface="Helvetica" charset="0"/>
                <a:cs typeface="Helvetica" charset="0"/>
                <a:hlinkClick r:id="rId3"/>
              </a:rPr>
              <a:t>/</a:t>
            </a:r>
            <a:r>
              <a:rPr lang="it-IT" sz="1500" dirty="0" smtClean="0">
                <a:latin typeface="Helvetica" charset="0"/>
                <a:ea typeface="Helvetica" charset="0"/>
                <a:cs typeface="Helvetica" charset="0"/>
              </a:rPr>
              <a:t> </a:t>
            </a:r>
            <a:endParaRPr lang="it-IT" sz="1500" dirty="0">
              <a:latin typeface="Helvetica" charset="0"/>
              <a:ea typeface="Helvetica" charset="0"/>
              <a:cs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7930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>
          <a:xfrm>
            <a:off x="609600" y="557808"/>
            <a:ext cx="10972800" cy="1143000"/>
          </a:xfrm>
        </p:spPr>
        <p:txBody>
          <a:bodyPr>
            <a:normAutofit/>
          </a:bodyPr>
          <a:lstStyle/>
          <a:p>
            <a:pPr algn="l"/>
            <a:r>
              <a:rPr lang="it-IT" dirty="0" smtClean="0">
                <a:latin typeface="Helvetica" charset="0"/>
                <a:ea typeface="Helvetica" charset="0"/>
                <a:cs typeface="Helvetica" charset="0"/>
              </a:rPr>
              <a:t>Modalità di creazione e invio dei contenuti</a:t>
            </a:r>
            <a:endParaRPr lang="it-IT" dirty="0"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7" name="Segnaposto contenuto 6"/>
          <p:cNvSpPr>
            <a:spLocks noGrp="1"/>
          </p:cNvSpPr>
          <p:nvPr>
            <p:ph idx="1"/>
          </p:nvPr>
        </p:nvSpPr>
        <p:spPr>
          <a:xfrm>
            <a:off x="609600" y="1988840"/>
            <a:ext cx="10972800" cy="376426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1500" dirty="0">
                <a:latin typeface="Helvetica" charset="0"/>
                <a:ea typeface="Helvetica" charset="0"/>
                <a:cs typeface="Helvetica" charset="0"/>
              </a:rPr>
              <a:t>I contenuti potranno inoltre essere inviati per essere pubblicati </a:t>
            </a:r>
            <a:r>
              <a:rPr lang="it-IT" sz="1500" u="sng" dirty="0">
                <a:latin typeface="Helvetica" charset="0"/>
                <a:ea typeface="Helvetica" charset="0"/>
                <a:cs typeface="Helvetica" charset="0"/>
              </a:rPr>
              <a:t>sui </a:t>
            </a:r>
            <a:r>
              <a:rPr lang="it-IT" sz="1500" u="sng" dirty="0" smtClean="0">
                <a:latin typeface="Helvetica" charset="0"/>
                <a:ea typeface="Helvetica" charset="0"/>
                <a:cs typeface="Helvetica" charset="0"/>
              </a:rPr>
              <a:t>profili social </a:t>
            </a:r>
            <a:r>
              <a:rPr lang="it-IT" sz="1500" u="sng" dirty="0">
                <a:latin typeface="Helvetica" charset="0"/>
                <a:ea typeface="Helvetica" charset="0"/>
                <a:cs typeface="Helvetica" charset="0"/>
              </a:rPr>
              <a:t>ufficiali del CONI</a:t>
            </a:r>
            <a:r>
              <a:rPr lang="it-IT" sz="1500" dirty="0">
                <a:latin typeface="Helvetica" charset="0"/>
                <a:ea typeface="Helvetica" charset="0"/>
                <a:cs typeface="Helvetica" charset="0"/>
              </a:rPr>
              <a:t>.</a:t>
            </a:r>
          </a:p>
          <a:p>
            <a:pPr marL="0" indent="0" algn="just">
              <a:buNone/>
            </a:pPr>
            <a:endParaRPr lang="it-IT" sz="1500" dirty="0">
              <a:latin typeface="Helvetica" charset="0"/>
              <a:ea typeface="Helvetica" charset="0"/>
              <a:cs typeface="Helvetica" charset="0"/>
            </a:endParaRPr>
          </a:p>
          <a:p>
            <a:pPr marL="0" indent="0" algn="just">
              <a:buNone/>
            </a:pPr>
            <a:r>
              <a:rPr lang="it-IT" sz="1500" dirty="0">
                <a:latin typeface="Helvetica" charset="0"/>
                <a:ea typeface="Helvetica" charset="0"/>
                <a:cs typeface="Helvetica" charset="0"/>
              </a:rPr>
              <a:t>Più specificamente, potranno essere inviati al </a:t>
            </a:r>
            <a:r>
              <a:rPr lang="it-IT" sz="1500" b="1" dirty="0">
                <a:latin typeface="Helvetica" charset="0"/>
                <a:ea typeface="Helvetica" charset="0"/>
                <a:cs typeface="Helvetica" charset="0"/>
              </a:rPr>
              <a:t>numero </a:t>
            </a:r>
            <a:r>
              <a:rPr lang="it-IT" sz="1500" b="1" dirty="0" err="1">
                <a:latin typeface="Helvetica" charset="0"/>
                <a:ea typeface="Helvetica" charset="0"/>
                <a:cs typeface="Helvetica" charset="0"/>
              </a:rPr>
              <a:t>Whatsapp</a:t>
            </a:r>
            <a:r>
              <a:rPr lang="it-IT" sz="1500" b="1" dirty="0">
                <a:latin typeface="Helvetica" charset="0"/>
                <a:ea typeface="Helvetica" charset="0"/>
                <a:cs typeface="Helvetica" charset="0"/>
              </a:rPr>
              <a:t> dedicato </a:t>
            </a:r>
            <a:r>
              <a:rPr lang="it-IT" sz="1500" b="1" dirty="0" smtClean="0">
                <a:latin typeface="Helvetica" charset="0"/>
                <a:ea typeface="Helvetica" charset="0"/>
                <a:cs typeface="Helvetica" charset="0"/>
              </a:rPr>
              <a:t>[</a:t>
            </a:r>
            <a:r>
              <a:rPr lang="is-IS" sz="1500" b="1" dirty="0" smtClean="0">
                <a:latin typeface="Helvetica" charset="0"/>
                <a:ea typeface="Helvetica" charset="0"/>
                <a:cs typeface="Helvetica" charset="0"/>
              </a:rPr>
              <a:t>+39 366 572 2803</a:t>
            </a:r>
            <a:r>
              <a:rPr lang="it-IT" sz="1500" b="1" dirty="0" smtClean="0">
                <a:latin typeface="Helvetica" charset="0"/>
                <a:ea typeface="Helvetica" charset="0"/>
                <a:cs typeface="Helvetica" charset="0"/>
              </a:rPr>
              <a:t>]</a:t>
            </a:r>
            <a:r>
              <a:rPr lang="it-IT" sz="1500" dirty="0" smtClean="0">
                <a:latin typeface="Helvetica" charset="0"/>
                <a:ea typeface="Helvetica" charset="0"/>
                <a:cs typeface="Helvetica" charset="0"/>
              </a:rPr>
              <a:t>, </a:t>
            </a:r>
            <a:r>
              <a:rPr lang="it-IT" sz="1500" dirty="0">
                <a:latin typeface="Helvetica" charset="0"/>
                <a:ea typeface="Helvetica" charset="0"/>
                <a:cs typeface="Helvetica" charset="0"/>
              </a:rPr>
              <a:t>nonché utilizzando </a:t>
            </a:r>
            <a:r>
              <a:rPr lang="it-IT" sz="1500" b="1" dirty="0">
                <a:latin typeface="Helvetica" charset="0"/>
                <a:ea typeface="Helvetica" charset="0"/>
                <a:cs typeface="Helvetica" charset="0"/>
              </a:rPr>
              <a:t>l’indirizzo email dedicato </a:t>
            </a:r>
            <a:r>
              <a:rPr lang="it-IT" sz="1500" b="1" dirty="0" err="1">
                <a:latin typeface="Helvetica" charset="0"/>
                <a:ea typeface="Helvetica" charset="0"/>
                <a:cs typeface="Helvetica" charset="0"/>
              </a:rPr>
              <a:t>digitalconi@gmail.com</a:t>
            </a:r>
            <a:r>
              <a:rPr lang="it-IT" sz="1500" dirty="0">
                <a:latin typeface="Helvetica" charset="0"/>
                <a:ea typeface="Helvetica" charset="0"/>
                <a:cs typeface="Helvetica" charset="0"/>
              </a:rPr>
              <a:t> (per i contenuti più pesanti – fino a 25 MB), specificando il Comitato Regionale di </a:t>
            </a:r>
            <a:r>
              <a:rPr lang="it-IT" sz="1500" dirty="0" smtClean="0">
                <a:latin typeface="Helvetica" charset="0"/>
                <a:ea typeface="Helvetica" charset="0"/>
                <a:cs typeface="Helvetica" charset="0"/>
              </a:rPr>
              <a:t>appartenenza e il </a:t>
            </a:r>
            <a:r>
              <a:rPr lang="it-IT" sz="1500" dirty="0">
                <a:latin typeface="Helvetica" charset="0"/>
                <a:ea typeface="Helvetica" charset="0"/>
                <a:cs typeface="Helvetica" charset="0"/>
              </a:rPr>
              <a:t>luogo </a:t>
            </a:r>
            <a:r>
              <a:rPr lang="it-IT" sz="1500" dirty="0" smtClean="0">
                <a:latin typeface="Helvetica" charset="0"/>
                <a:ea typeface="Helvetica" charset="0"/>
                <a:cs typeface="Helvetica" charset="0"/>
              </a:rPr>
              <a:t>in cui </a:t>
            </a:r>
            <a:r>
              <a:rPr lang="it-IT" sz="1500" dirty="0">
                <a:latin typeface="Helvetica" charset="0"/>
                <a:ea typeface="Helvetica" charset="0"/>
                <a:cs typeface="Helvetica" charset="0"/>
              </a:rPr>
              <a:t>si sta svolgendo l’evento. È importante che l’invio dei materiali avvenga </a:t>
            </a:r>
            <a:r>
              <a:rPr lang="it-IT" sz="1500" b="1" dirty="0">
                <a:latin typeface="Helvetica" charset="0"/>
                <a:ea typeface="Helvetica" charset="0"/>
                <a:cs typeface="Helvetica" charset="0"/>
              </a:rPr>
              <a:t>in tempo </a:t>
            </a:r>
            <a:r>
              <a:rPr lang="it-IT" sz="1500" b="1" dirty="0" smtClean="0">
                <a:latin typeface="Helvetica" charset="0"/>
                <a:ea typeface="Helvetica" charset="0"/>
                <a:cs typeface="Helvetica" charset="0"/>
              </a:rPr>
              <a:t>reale. </a:t>
            </a:r>
          </a:p>
          <a:p>
            <a:pPr marL="0" indent="0" algn="just">
              <a:buNone/>
            </a:pPr>
            <a:endParaRPr lang="it-IT" sz="1500" dirty="0">
              <a:latin typeface="Helvetica" charset="0"/>
              <a:ea typeface="Helvetica" charset="0"/>
              <a:cs typeface="Helvetica" charset="0"/>
            </a:endParaRPr>
          </a:p>
          <a:p>
            <a:pPr marL="0" indent="0" algn="just">
              <a:buNone/>
            </a:pPr>
            <a:r>
              <a:rPr lang="it-IT" sz="1500" dirty="0">
                <a:latin typeface="Helvetica" charset="0"/>
                <a:ea typeface="Helvetica" charset="0"/>
                <a:cs typeface="Helvetica" charset="0"/>
              </a:rPr>
              <a:t>I materiali che potranno essere inviati sono:</a:t>
            </a:r>
          </a:p>
          <a:p>
            <a:pPr marL="0" indent="0" algn="just">
              <a:buNone/>
            </a:pPr>
            <a:endParaRPr lang="it-IT" sz="1500" dirty="0">
              <a:latin typeface="Helvetica" charset="0"/>
              <a:ea typeface="Helvetica" charset="0"/>
              <a:cs typeface="Helvetica" charset="0"/>
            </a:endParaRPr>
          </a:p>
          <a:p>
            <a:pPr algn="just">
              <a:buFont typeface="Zapf Dingbats" charset="0"/>
              <a:buChar char="✪"/>
            </a:pPr>
            <a:r>
              <a:rPr lang="it-IT" sz="1500" b="1" dirty="0">
                <a:latin typeface="Helvetica" charset="0"/>
                <a:ea typeface="Helvetica" charset="0"/>
                <a:cs typeface="Helvetica" charset="0"/>
              </a:rPr>
              <a:t>FOTO</a:t>
            </a:r>
            <a:r>
              <a:rPr lang="it-IT" sz="1500" dirty="0">
                <a:latin typeface="Helvetica" charset="0"/>
                <a:ea typeface="Helvetica" charset="0"/>
                <a:cs typeface="Helvetica" charset="0"/>
              </a:rPr>
              <a:t> - saranno privilegiate le foto realizzate in </a:t>
            </a:r>
            <a:r>
              <a:rPr lang="it-IT" sz="1500" b="1" dirty="0">
                <a:latin typeface="Helvetica" charset="0"/>
                <a:ea typeface="Helvetica" charset="0"/>
                <a:cs typeface="Helvetica" charset="0"/>
              </a:rPr>
              <a:t>formato orizzontale</a:t>
            </a:r>
            <a:r>
              <a:rPr lang="it-IT" sz="1500" dirty="0">
                <a:latin typeface="Helvetica" charset="0"/>
                <a:ea typeface="Helvetica" charset="0"/>
                <a:cs typeface="Helvetica" charset="0"/>
              </a:rPr>
              <a:t> e con </a:t>
            </a:r>
            <a:r>
              <a:rPr lang="it-IT" sz="1500" b="1" dirty="0">
                <a:latin typeface="Helvetica" charset="0"/>
                <a:ea typeface="Helvetica" charset="0"/>
                <a:cs typeface="Helvetica" charset="0"/>
              </a:rPr>
              <a:t>buona </a:t>
            </a:r>
            <a:r>
              <a:rPr lang="it-IT" sz="1500" b="1" dirty="0" smtClean="0">
                <a:latin typeface="Helvetica" charset="0"/>
                <a:ea typeface="Helvetica" charset="0"/>
                <a:cs typeface="Helvetica" charset="0"/>
              </a:rPr>
              <a:t>luminosità e risoluzione</a:t>
            </a:r>
            <a:r>
              <a:rPr lang="it-IT" sz="1500" dirty="0" smtClean="0">
                <a:latin typeface="Helvetica" charset="0"/>
                <a:ea typeface="Helvetica" charset="0"/>
                <a:cs typeface="Helvetica" charset="0"/>
              </a:rPr>
              <a:t>;</a:t>
            </a:r>
            <a:endParaRPr lang="it-IT" sz="1500" dirty="0">
              <a:latin typeface="Helvetica" charset="0"/>
              <a:ea typeface="Helvetica" charset="0"/>
              <a:cs typeface="Helvetica" charset="0"/>
            </a:endParaRPr>
          </a:p>
          <a:p>
            <a:pPr marL="0" indent="0" algn="just">
              <a:buNone/>
            </a:pPr>
            <a:endParaRPr lang="it-IT" sz="1500" dirty="0">
              <a:latin typeface="Helvetica" charset="0"/>
              <a:ea typeface="Helvetica" charset="0"/>
              <a:cs typeface="Helvetica" charset="0"/>
            </a:endParaRPr>
          </a:p>
          <a:p>
            <a:pPr algn="just">
              <a:buFont typeface="Zapf Dingbats" charset="0"/>
              <a:buChar char="✪"/>
            </a:pPr>
            <a:r>
              <a:rPr lang="it-IT" sz="1500" b="1" dirty="0">
                <a:latin typeface="Helvetica" charset="0"/>
                <a:ea typeface="Helvetica" charset="0"/>
                <a:cs typeface="Helvetica" charset="0"/>
              </a:rPr>
              <a:t>VIDEO</a:t>
            </a:r>
            <a:r>
              <a:rPr lang="it-IT" sz="1500" dirty="0">
                <a:latin typeface="Helvetica" charset="0"/>
                <a:ea typeface="Helvetica" charset="0"/>
                <a:cs typeface="Helvetica" charset="0"/>
              </a:rPr>
              <a:t> - saranno privilegiati i video realizzati in </a:t>
            </a:r>
            <a:r>
              <a:rPr lang="it-IT" sz="1500" b="1" dirty="0">
                <a:latin typeface="Helvetica" charset="0"/>
                <a:ea typeface="Helvetica" charset="0"/>
                <a:cs typeface="Helvetica" charset="0"/>
              </a:rPr>
              <a:t>formato orizzontale</a:t>
            </a:r>
            <a:r>
              <a:rPr lang="it-IT" sz="1500" dirty="0">
                <a:latin typeface="Helvetica" charset="0"/>
                <a:ea typeface="Helvetica" charset="0"/>
                <a:cs typeface="Helvetica" charset="0"/>
              </a:rPr>
              <a:t>, </a:t>
            </a:r>
            <a:r>
              <a:rPr lang="it-IT" sz="1500" b="1" dirty="0">
                <a:latin typeface="Helvetica" charset="0"/>
                <a:ea typeface="Helvetica" charset="0"/>
                <a:cs typeface="Helvetica" charset="0"/>
              </a:rPr>
              <a:t>buona luminosità e chiarezza dell’audio (se rilevante)</a:t>
            </a:r>
            <a:r>
              <a:rPr lang="it-IT" sz="1500" dirty="0">
                <a:latin typeface="Helvetica" charset="0"/>
                <a:ea typeface="Helvetica" charset="0"/>
                <a:cs typeface="Helvetica" charset="0"/>
              </a:rPr>
              <a:t>. I video </a:t>
            </a:r>
            <a:r>
              <a:rPr lang="it-IT" sz="1500" b="1" dirty="0">
                <a:latin typeface="Helvetica" charset="0"/>
                <a:ea typeface="Helvetica" charset="0"/>
                <a:cs typeface="Helvetica" charset="0"/>
              </a:rPr>
              <a:t>non dovranno superare </a:t>
            </a:r>
            <a:r>
              <a:rPr lang="it-IT" sz="1500" b="1" dirty="0" smtClean="0">
                <a:latin typeface="Helvetica" charset="0"/>
                <a:ea typeface="Helvetica" charset="0"/>
                <a:cs typeface="Helvetica" charset="0"/>
              </a:rPr>
              <a:t>1 min</a:t>
            </a:r>
            <a:r>
              <a:rPr lang="it-IT" sz="1500" dirty="0" smtClean="0">
                <a:latin typeface="Helvetica" charset="0"/>
                <a:ea typeface="Helvetica" charset="0"/>
                <a:cs typeface="Helvetica" charset="0"/>
              </a:rPr>
              <a:t>.</a:t>
            </a:r>
            <a:endParaRPr lang="it-IT" sz="1500" dirty="0">
              <a:latin typeface="Helvetica" charset="0"/>
              <a:ea typeface="Helvetica" charset="0"/>
              <a:cs typeface="Helvetica" charset="0"/>
            </a:endParaRPr>
          </a:p>
          <a:p>
            <a:pPr marL="0" indent="0" algn="just">
              <a:buNone/>
            </a:pPr>
            <a:endParaRPr lang="it-IT" sz="1500" dirty="0">
              <a:latin typeface="Helvetica" charset="0"/>
              <a:ea typeface="Helvetica" charset="0"/>
              <a:cs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43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>
          <a:xfrm>
            <a:off x="609600" y="557808"/>
            <a:ext cx="10972800" cy="1143000"/>
          </a:xfrm>
        </p:spPr>
        <p:txBody>
          <a:bodyPr>
            <a:normAutofit/>
          </a:bodyPr>
          <a:lstStyle/>
          <a:p>
            <a:pPr algn="l"/>
            <a:r>
              <a:rPr lang="it-IT" dirty="0" smtClean="0">
                <a:latin typeface="Helvetica" charset="0"/>
                <a:ea typeface="Helvetica" charset="0"/>
                <a:cs typeface="Helvetica" charset="0"/>
              </a:rPr>
              <a:t>I canali CONI</a:t>
            </a:r>
            <a:endParaRPr lang="it-IT" dirty="0"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7" name="Segnaposto contenuto 6"/>
          <p:cNvSpPr>
            <a:spLocks noGrp="1"/>
          </p:cNvSpPr>
          <p:nvPr>
            <p:ph idx="1"/>
          </p:nvPr>
        </p:nvSpPr>
        <p:spPr>
          <a:xfrm>
            <a:off x="609600" y="1988840"/>
            <a:ext cx="10972800" cy="364840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1500" dirty="0">
                <a:latin typeface="Helvetica" charset="0"/>
                <a:ea typeface="Helvetica" charset="0"/>
                <a:cs typeface="Helvetica" charset="0"/>
              </a:rPr>
              <a:t>I canali social del CONI utilizzati per la promozione </a:t>
            </a:r>
            <a:r>
              <a:rPr lang="it-IT" sz="1500" dirty="0" smtClean="0">
                <a:latin typeface="Helvetica" charset="0"/>
                <a:ea typeface="Helvetica" charset="0"/>
                <a:cs typeface="Helvetica" charset="0"/>
              </a:rPr>
              <a:t>della Settimana Europea dello Sport saranno</a:t>
            </a:r>
            <a:r>
              <a:rPr lang="it-IT" sz="1500" dirty="0">
                <a:latin typeface="Helvetica" charset="0"/>
                <a:ea typeface="Helvetica" charset="0"/>
                <a:cs typeface="Helvetica" charset="0"/>
              </a:rPr>
              <a:t>:</a:t>
            </a:r>
          </a:p>
          <a:p>
            <a:pPr marL="0" indent="0" algn="just">
              <a:buNone/>
            </a:pPr>
            <a:endParaRPr lang="it-IT" sz="1500" dirty="0">
              <a:latin typeface="Helvetica" charset="0"/>
              <a:ea typeface="Helvetica" charset="0"/>
              <a:cs typeface="Helvetica" charset="0"/>
            </a:endParaRPr>
          </a:p>
          <a:p>
            <a:pPr algn="just">
              <a:buFont typeface="Zapf Dingbats" charset="0"/>
              <a:buChar char="✪"/>
            </a:pPr>
            <a:r>
              <a:rPr lang="it-IT" sz="1500" b="1" dirty="0" err="1">
                <a:latin typeface="Helvetica" charset="0"/>
                <a:ea typeface="Helvetica" charset="0"/>
                <a:cs typeface="Helvetica" charset="0"/>
              </a:rPr>
              <a:t>Twitter</a:t>
            </a:r>
            <a:r>
              <a:rPr lang="it-IT" sz="1500" dirty="0">
                <a:latin typeface="Helvetica" charset="0"/>
                <a:ea typeface="Helvetica" charset="0"/>
                <a:cs typeface="Helvetica" charset="0"/>
              </a:rPr>
              <a:t> - @</a:t>
            </a:r>
            <a:r>
              <a:rPr lang="it-IT" sz="1500" dirty="0" err="1">
                <a:latin typeface="Helvetica" charset="0"/>
                <a:ea typeface="Helvetica" charset="0"/>
                <a:cs typeface="Helvetica" charset="0"/>
              </a:rPr>
              <a:t>coninews</a:t>
            </a:r>
            <a:r>
              <a:rPr lang="it-IT" sz="1500" dirty="0">
                <a:latin typeface="Helvetica" charset="0"/>
                <a:ea typeface="Helvetica" charset="0"/>
                <a:cs typeface="Helvetica" charset="0"/>
              </a:rPr>
              <a:t> (link per visualizzare il profilo </a:t>
            </a:r>
            <a:r>
              <a:rPr lang="it-IT" sz="1500" dirty="0">
                <a:latin typeface="Helvetica" charset="0"/>
                <a:ea typeface="Helvetica" charset="0"/>
                <a:cs typeface="Helvetica" charset="0"/>
                <a:hlinkClick r:id="rId2"/>
              </a:rPr>
              <a:t>http://twitter.com/coninews</a:t>
            </a:r>
            <a:r>
              <a:rPr lang="it-IT" sz="1500" dirty="0">
                <a:latin typeface="Helvetica" charset="0"/>
                <a:ea typeface="Helvetica" charset="0"/>
                <a:cs typeface="Helvetica" charset="0"/>
              </a:rPr>
              <a:t>)</a:t>
            </a:r>
          </a:p>
          <a:p>
            <a:pPr marL="0" indent="0" algn="just">
              <a:buNone/>
            </a:pPr>
            <a:endParaRPr lang="it-IT" sz="1500" dirty="0">
              <a:latin typeface="Helvetica" charset="0"/>
              <a:ea typeface="Helvetica" charset="0"/>
              <a:cs typeface="Helvetica" charset="0"/>
            </a:endParaRPr>
          </a:p>
          <a:p>
            <a:pPr algn="just">
              <a:buFont typeface="Zapf Dingbats" charset="0"/>
              <a:buChar char="✪"/>
            </a:pPr>
            <a:r>
              <a:rPr lang="it-IT" sz="1500" b="1" dirty="0" err="1">
                <a:latin typeface="Helvetica" charset="0"/>
                <a:ea typeface="Helvetica" charset="0"/>
                <a:cs typeface="Helvetica" charset="0"/>
              </a:rPr>
              <a:t>Instagram</a:t>
            </a:r>
            <a:r>
              <a:rPr lang="it-IT" sz="1500" dirty="0">
                <a:latin typeface="Helvetica" charset="0"/>
                <a:ea typeface="Helvetica" charset="0"/>
                <a:cs typeface="Helvetica" charset="0"/>
              </a:rPr>
              <a:t> - @</a:t>
            </a:r>
            <a:r>
              <a:rPr lang="it-IT" sz="1500" dirty="0" err="1">
                <a:latin typeface="Helvetica" charset="0"/>
                <a:ea typeface="Helvetica" charset="0"/>
                <a:cs typeface="Helvetica" charset="0"/>
              </a:rPr>
              <a:t>conisocial</a:t>
            </a:r>
            <a:r>
              <a:rPr lang="it-IT" sz="1500" dirty="0">
                <a:latin typeface="Helvetica" charset="0"/>
                <a:ea typeface="Helvetica" charset="0"/>
                <a:cs typeface="Helvetica" charset="0"/>
              </a:rPr>
              <a:t> (link per visualizzare il profilo </a:t>
            </a:r>
            <a:r>
              <a:rPr lang="it-IT" sz="1500" dirty="0">
                <a:latin typeface="Helvetica" charset="0"/>
                <a:ea typeface="Helvetica" charset="0"/>
                <a:cs typeface="Helvetica" charset="0"/>
                <a:hlinkClick r:id="rId3"/>
              </a:rPr>
              <a:t>http://instagram.com/conisocial</a:t>
            </a:r>
            <a:r>
              <a:rPr lang="it-IT" sz="1500" dirty="0">
                <a:latin typeface="Helvetica" charset="0"/>
                <a:ea typeface="Helvetica" charset="0"/>
                <a:cs typeface="Helvetica" charset="0"/>
              </a:rPr>
              <a:t>);</a:t>
            </a:r>
          </a:p>
          <a:p>
            <a:pPr marL="0" indent="0" algn="just">
              <a:buNone/>
            </a:pPr>
            <a:endParaRPr lang="it-IT" sz="1500" dirty="0">
              <a:latin typeface="Helvetica" charset="0"/>
              <a:ea typeface="Helvetica" charset="0"/>
              <a:cs typeface="Helvetica" charset="0"/>
            </a:endParaRPr>
          </a:p>
          <a:p>
            <a:pPr algn="just">
              <a:buFont typeface="Zapf Dingbats" charset="0"/>
              <a:buChar char="✪"/>
            </a:pPr>
            <a:r>
              <a:rPr lang="it-IT" sz="1500" b="1" dirty="0" err="1">
                <a:latin typeface="Helvetica" charset="0"/>
                <a:ea typeface="Helvetica" charset="0"/>
                <a:cs typeface="Helvetica" charset="0"/>
              </a:rPr>
              <a:t>Facebook</a:t>
            </a:r>
            <a:r>
              <a:rPr lang="it-IT" sz="1500" dirty="0">
                <a:latin typeface="Helvetica" charset="0"/>
                <a:ea typeface="Helvetica" charset="0"/>
                <a:cs typeface="Helvetica" charset="0"/>
              </a:rPr>
              <a:t> - </a:t>
            </a:r>
            <a:r>
              <a:rPr lang="it-IT" sz="1500" dirty="0" err="1">
                <a:latin typeface="Helvetica" charset="0"/>
                <a:ea typeface="Helvetica" charset="0"/>
                <a:cs typeface="Helvetica" charset="0"/>
              </a:rPr>
              <a:t>coninews</a:t>
            </a:r>
            <a:r>
              <a:rPr lang="it-IT" sz="1500" dirty="0">
                <a:latin typeface="Helvetica" charset="0"/>
                <a:ea typeface="Helvetica" charset="0"/>
                <a:cs typeface="Helvetica" charset="0"/>
              </a:rPr>
              <a:t> (link per visualizzare il profilo </a:t>
            </a:r>
            <a:r>
              <a:rPr lang="it-IT" sz="1500" dirty="0">
                <a:latin typeface="Helvetica" charset="0"/>
                <a:ea typeface="Helvetica" charset="0"/>
                <a:cs typeface="Helvetica" charset="0"/>
                <a:hlinkClick r:id="rId4"/>
              </a:rPr>
              <a:t>http://it-it.facebook.com/ConiNews</a:t>
            </a:r>
            <a:r>
              <a:rPr lang="it-IT" sz="1500" dirty="0">
                <a:latin typeface="Helvetica" charset="0"/>
                <a:ea typeface="Helvetica" charset="0"/>
                <a:cs typeface="Helvetica" charset="0"/>
              </a:rPr>
              <a:t>); </a:t>
            </a:r>
          </a:p>
          <a:p>
            <a:pPr algn="just">
              <a:buFont typeface="Zapf Dingbats" charset="0"/>
              <a:buChar char="✪"/>
            </a:pPr>
            <a:endParaRPr lang="it-IT" sz="1500" dirty="0" smtClean="0">
              <a:latin typeface="Helvetica" charset="0"/>
              <a:ea typeface="Helvetica" charset="0"/>
              <a:cs typeface="Helvetica" charset="0"/>
            </a:endParaRPr>
          </a:p>
          <a:p>
            <a:pPr algn="just">
              <a:buFont typeface="Zapf Dingbats" charset="0"/>
              <a:buChar char="✪"/>
            </a:pPr>
            <a:endParaRPr lang="it-IT" sz="1500" dirty="0">
              <a:latin typeface="Helvetica" charset="0"/>
              <a:ea typeface="Helvetica" charset="0"/>
              <a:cs typeface="Helvetica" charset="0"/>
            </a:endParaRPr>
          </a:p>
          <a:p>
            <a:pPr marL="0" indent="0" algn="just">
              <a:buNone/>
            </a:pPr>
            <a:r>
              <a:rPr lang="it-IT" sz="1500" dirty="0">
                <a:latin typeface="Helvetica" charset="0"/>
                <a:ea typeface="Helvetica" charset="0"/>
                <a:cs typeface="Helvetica" charset="0"/>
              </a:rPr>
              <a:t>Potrà, inoltre, essere utilizzato il seguente canale:</a:t>
            </a:r>
          </a:p>
          <a:p>
            <a:pPr marL="0" indent="0" algn="just">
              <a:buNone/>
            </a:pPr>
            <a:endParaRPr lang="it-IT" sz="1500" dirty="0">
              <a:latin typeface="Helvetica" charset="0"/>
              <a:ea typeface="Helvetica" charset="0"/>
              <a:cs typeface="Helvetica" charset="0"/>
            </a:endParaRPr>
          </a:p>
          <a:p>
            <a:pPr algn="just">
              <a:buFont typeface="Zapf Dingbats" charset="0"/>
              <a:buChar char="✪"/>
            </a:pPr>
            <a:r>
              <a:rPr lang="it-IT" sz="1500" b="1" dirty="0" err="1">
                <a:latin typeface="Helvetica" charset="0"/>
                <a:ea typeface="Helvetica" charset="0"/>
                <a:cs typeface="Helvetica" charset="0"/>
              </a:rPr>
              <a:t>Youtube</a:t>
            </a:r>
            <a:r>
              <a:rPr lang="it-IT" sz="1500" dirty="0">
                <a:latin typeface="Helvetica" charset="0"/>
                <a:ea typeface="Helvetica" charset="0"/>
                <a:cs typeface="Helvetica" charset="0"/>
              </a:rPr>
              <a:t> - </a:t>
            </a:r>
            <a:r>
              <a:rPr lang="it-IT" sz="1500" dirty="0" err="1">
                <a:latin typeface="Helvetica" charset="0"/>
                <a:ea typeface="Helvetica" charset="0"/>
                <a:cs typeface="Helvetica" charset="0"/>
              </a:rPr>
              <a:t>conisocial</a:t>
            </a:r>
            <a:r>
              <a:rPr lang="it-IT" sz="1500" dirty="0">
                <a:latin typeface="Helvetica" charset="0"/>
                <a:ea typeface="Helvetica" charset="0"/>
                <a:cs typeface="Helvetica" charset="0"/>
              </a:rPr>
              <a:t> (link per visualizzare il profilo </a:t>
            </a:r>
            <a:r>
              <a:rPr lang="it-IT" sz="1500" dirty="0">
                <a:latin typeface="Helvetica" charset="0"/>
                <a:ea typeface="Helvetica" charset="0"/>
                <a:cs typeface="Helvetica" charset="0"/>
                <a:hlinkClick r:id="rId5"/>
              </a:rPr>
              <a:t>http://www.youtube.com/</a:t>
            </a:r>
            <a:r>
              <a:rPr lang="it-IT" sz="1500" dirty="0" err="1">
                <a:latin typeface="Helvetica" charset="0"/>
                <a:ea typeface="Helvetica" charset="0"/>
                <a:cs typeface="Helvetica" charset="0"/>
                <a:hlinkClick r:id="rId5"/>
              </a:rPr>
              <a:t>conisocial</a:t>
            </a:r>
            <a:r>
              <a:rPr lang="it-IT" sz="1500" dirty="0">
                <a:latin typeface="Helvetica" charset="0"/>
                <a:ea typeface="Helvetica" charset="0"/>
                <a:cs typeface="Helvetica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4676918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>
          <a:xfrm>
            <a:off x="609600" y="557808"/>
            <a:ext cx="10972800" cy="1143000"/>
          </a:xfrm>
        </p:spPr>
        <p:txBody>
          <a:bodyPr>
            <a:normAutofit/>
          </a:bodyPr>
          <a:lstStyle/>
          <a:p>
            <a:pPr algn="l"/>
            <a:r>
              <a:rPr lang="it-IT" dirty="0" smtClean="0">
                <a:latin typeface="Helvetica" charset="0"/>
                <a:ea typeface="Helvetica" charset="0"/>
                <a:cs typeface="Helvetica" charset="0"/>
              </a:rPr>
              <a:t>Suggerimenti per la creazione di contenuti</a:t>
            </a:r>
            <a:endParaRPr lang="it-IT" dirty="0"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7" name="Segnaposto contenuto 6"/>
          <p:cNvSpPr>
            <a:spLocks noGrp="1"/>
          </p:cNvSpPr>
          <p:nvPr>
            <p:ph idx="1"/>
          </p:nvPr>
        </p:nvSpPr>
        <p:spPr>
          <a:xfrm>
            <a:off x="278514" y="1988840"/>
            <a:ext cx="11582400" cy="44750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1600" dirty="0">
                <a:latin typeface="Helvetica" charset="0"/>
                <a:ea typeface="Helvetica" charset="0"/>
                <a:cs typeface="Helvetica" charset="0"/>
              </a:rPr>
              <a:t>Qui di seguito riportiamo alcuni spunti per la produzione di contenuti da inviare:</a:t>
            </a:r>
          </a:p>
          <a:p>
            <a:pPr marL="0" indent="0" algn="just">
              <a:buNone/>
            </a:pPr>
            <a:endParaRPr lang="it-IT" sz="1600" dirty="0">
              <a:latin typeface="Helvetica" charset="0"/>
              <a:ea typeface="Helvetica" charset="0"/>
              <a:cs typeface="Helvetica" charset="0"/>
            </a:endParaRPr>
          </a:p>
          <a:p>
            <a:pPr algn="just">
              <a:buFont typeface="Zapf Dingbats" charset="0"/>
              <a:buChar char="✪"/>
            </a:pPr>
            <a:r>
              <a:rPr lang="it-IT" sz="1600" dirty="0" smtClean="0">
                <a:latin typeface="Helvetica" charset="0"/>
                <a:ea typeface="Helvetica" charset="0"/>
                <a:cs typeface="Helvetica" charset="0"/>
              </a:rPr>
              <a:t>video </a:t>
            </a:r>
            <a:r>
              <a:rPr lang="it-IT" sz="1600" dirty="0">
                <a:latin typeface="Helvetica" charset="0"/>
                <a:ea typeface="Helvetica" charset="0"/>
                <a:cs typeface="Helvetica" charset="0"/>
              </a:rPr>
              <a:t>di </a:t>
            </a:r>
            <a:r>
              <a:rPr lang="it-IT" sz="1600" dirty="0" err="1">
                <a:latin typeface="Helvetica" charset="0"/>
                <a:ea typeface="Helvetica" charset="0"/>
                <a:cs typeface="Helvetica" charset="0"/>
              </a:rPr>
              <a:t>max</a:t>
            </a:r>
            <a:r>
              <a:rPr lang="it-IT" sz="1600" dirty="0">
                <a:latin typeface="Helvetica" charset="0"/>
                <a:ea typeface="Helvetica" charset="0"/>
                <a:cs typeface="Helvetica" charset="0"/>
              </a:rPr>
              <a:t> </a:t>
            </a:r>
            <a:r>
              <a:rPr lang="it-IT" sz="1600" dirty="0" smtClean="0">
                <a:latin typeface="Helvetica" charset="0"/>
                <a:ea typeface="Helvetica" charset="0"/>
                <a:cs typeface="Helvetica" charset="0"/>
              </a:rPr>
              <a:t>1min. per raccontare i momenti di sport. Temi </a:t>
            </a:r>
            <a:r>
              <a:rPr lang="it-IT" sz="1600" dirty="0">
                <a:latin typeface="Helvetica" charset="0"/>
                <a:ea typeface="Helvetica" charset="0"/>
                <a:cs typeface="Helvetica" charset="0"/>
              </a:rPr>
              <a:t>suggeriti: </a:t>
            </a:r>
            <a:r>
              <a:rPr lang="it-IT" sz="1600" dirty="0" smtClean="0">
                <a:latin typeface="Helvetica" charset="0"/>
                <a:ea typeface="Helvetica" charset="0"/>
                <a:cs typeface="Helvetica" charset="0"/>
              </a:rPr>
              <a:t>il benessere, gli stili di vita sani, lo stare insieme, l’allegria</a:t>
            </a:r>
            <a:r>
              <a:rPr lang="it-IT" sz="1600" dirty="0">
                <a:latin typeface="Helvetica" charset="0"/>
                <a:ea typeface="Helvetica" charset="0"/>
                <a:cs typeface="Helvetica" charset="0"/>
              </a:rPr>
              <a:t>, l’amicizia</a:t>
            </a:r>
            <a:r>
              <a:rPr lang="it-IT" sz="1600" dirty="0" smtClean="0">
                <a:latin typeface="Helvetica" charset="0"/>
                <a:ea typeface="Helvetica" charset="0"/>
                <a:cs typeface="Helvetica" charset="0"/>
              </a:rPr>
              <a:t>, il fair play, </a:t>
            </a:r>
          </a:p>
          <a:p>
            <a:pPr lvl="1" algn="just">
              <a:buFont typeface="Zapf Dingbats" charset="0"/>
              <a:buChar char="✪"/>
            </a:pPr>
            <a:r>
              <a:rPr lang="it-IT" sz="1600" dirty="0" smtClean="0">
                <a:latin typeface="Helvetica" charset="0"/>
                <a:ea typeface="Helvetica" charset="0"/>
                <a:cs typeface="Helvetica" charset="0"/>
              </a:rPr>
              <a:t>(es</a:t>
            </a:r>
            <a:r>
              <a:rPr lang="it-IT" sz="1600" dirty="0">
                <a:latin typeface="Helvetica" charset="0"/>
                <a:ea typeface="Helvetica" charset="0"/>
                <a:cs typeface="Helvetica" charset="0"/>
              </a:rPr>
              <a:t>. </a:t>
            </a:r>
            <a:r>
              <a:rPr lang="it-IT" sz="1600" dirty="0" smtClean="0">
                <a:latin typeface="Helvetica" charset="0"/>
                <a:ea typeface="Helvetica" charset="0"/>
                <a:cs typeface="Helvetica" charset="0"/>
              </a:rPr>
              <a:t>“#</a:t>
            </a:r>
            <a:r>
              <a:rPr lang="it-IT" sz="1600" dirty="0" err="1" smtClean="0">
                <a:latin typeface="Helvetica" charset="0"/>
                <a:ea typeface="Helvetica" charset="0"/>
                <a:cs typeface="Helvetica" charset="0"/>
              </a:rPr>
              <a:t>BeActive</a:t>
            </a:r>
            <a:r>
              <a:rPr lang="it-IT" sz="1600" dirty="0" smtClean="0">
                <a:latin typeface="Helvetica" charset="0"/>
                <a:ea typeface="Helvetica" charset="0"/>
                <a:cs typeface="Helvetica" charset="0"/>
              </a:rPr>
              <a:t> perché…” “Lo Sport è vita perché</a:t>
            </a:r>
            <a:r>
              <a:rPr lang="is-IS" sz="1600" dirty="0" smtClean="0">
                <a:latin typeface="Helvetica" charset="0"/>
                <a:ea typeface="Helvetica" charset="0"/>
                <a:cs typeface="Helvetica" charset="0"/>
              </a:rPr>
              <a:t>…”Resta attivo tutto l’anno...”</a:t>
            </a:r>
            <a:r>
              <a:rPr lang="it-IT" sz="1600" dirty="0" smtClean="0">
                <a:latin typeface="Helvetica" charset="0"/>
                <a:ea typeface="Helvetica" charset="0"/>
                <a:cs typeface="Helvetica" charset="0"/>
              </a:rPr>
              <a:t>), </a:t>
            </a:r>
            <a:r>
              <a:rPr lang="it-IT" sz="1600" dirty="0" err="1">
                <a:latin typeface="Helvetica" charset="0"/>
                <a:ea typeface="Helvetica" charset="0"/>
                <a:cs typeface="Helvetica" charset="0"/>
              </a:rPr>
              <a:t>etc</a:t>
            </a:r>
            <a:r>
              <a:rPr lang="it-IT" sz="1600" dirty="0" smtClean="0">
                <a:latin typeface="Helvetica" charset="0"/>
                <a:ea typeface="Helvetica" charset="0"/>
                <a:cs typeface="Helvetica" charset="0"/>
              </a:rPr>
              <a:t>;</a:t>
            </a:r>
          </a:p>
          <a:p>
            <a:pPr lvl="1" algn="just">
              <a:buFont typeface="Zapf Dingbats" charset="0"/>
              <a:buChar char="✪"/>
            </a:pPr>
            <a:endParaRPr lang="it-IT" sz="1600" dirty="0">
              <a:latin typeface="Helvetica" charset="0"/>
              <a:ea typeface="Helvetica" charset="0"/>
              <a:cs typeface="Helvetica" charset="0"/>
            </a:endParaRPr>
          </a:p>
          <a:p>
            <a:pPr algn="just">
              <a:buFont typeface="Zapf Dingbats" charset="0"/>
              <a:buChar char="✪"/>
            </a:pPr>
            <a:r>
              <a:rPr lang="it-IT" sz="1600" dirty="0">
                <a:latin typeface="Helvetica" charset="0"/>
                <a:ea typeface="Helvetica" charset="0"/>
                <a:cs typeface="Helvetica" charset="0"/>
              </a:rPr>
              <a:t>foto </a:t>
            </a:r>
            <a:r>
              <a:rPr lang="it-IT" sz="1600" dirty="0" smtClean="0">
                <a:latin typeface="Helvetica" charset="0"/>
                <a:ea typeface="Helvetica" charset="0"/>
                <a:cs typeface="Helvetica" charset="0"/>
              </a:rPr>
              <a:t>o boomerang di diverse attività sportive all’aperto. Temi: stare insieme, condivisione, benessere, aggregazione;</a:t>
            </a:r>
            <a:endParaRPr lang="it-IT" sz="1600" dirty="0">
              <a:latin typeface="Helvetica" charset="0"/>
              <a:ea typeface="Helvetica" charset="0"/>
              <a:cs typeface="Helvetica" charset="0"/>
            </a:endParaRPr>
          </a:p>
          <a:p>
            <a:pPr algn="just">
              <a:buFont typeface="Zapf Dingbats" charset="0"/>
              <a:buChar char="✪"/>
            </a:pPr>
            <a:r>
              <a:rPr lang="it-IT" sz="1600" dirty="0">
                <a:latin typeface="Helvetica" charset="0"/>
                <a:ea typeface="Helvetica" charset="0"/>
                <a:cs typeface="Helvetica" charset="0"/>
              </a:rPr>
              <a:t>f</a:t>
            </a:r>
            <a:r>
              <a:rPr lang="it-IT" sz="1600" dirty="0" smtClean="0">
                <a:latin typeface="Helvetica" charset="0"/>
                <a:ea typeface="Helvetica" charset="0"/>
                <a:cs typeface="Helvetica" charset="0"/>
              </a:rPr>
              <a:t>oto di gruppi che fanno sport. Temi suggeriti: aggregazione, stare insieme  (“Lo sport è anche divertimento, un momento di stare insieme</a:t>
            </a:r>
            <a:r>
              <a:rPr lang="is-IS" sz="1600" smtClean="0">
                <a:latin typeface="Helvetica" charset="0"/>
                <a:ea typeface="Helvetica" charset="0"/>
                <a:cs typeface="Helvetica" charset="0"/>
              </a:rPr>
              <a:t>…”)</a:t>
            </a:r>
            <a:r>
              <a:rPr lang="it-IT" sz="1600" smtClean="0">
                <a:latin typeface="Helvetica" charset="0"/>
                <a:ea typeface="Helvetica" charset="0"/>
                <a:cs typeface="Helvetica" charset="0"/>
              </a:rPr>
              <a:t>;</a:t>
            </a:r>
            <a:endParaRPr lang="it-IT" sz="1600" dirty="0">
              <a:latin typeface="Helvetica" charset="0"/>
              <a:ea typeface="Helvetica" charset="0"/>
              <a:cs typeface="Helvetica" charset="0"/>
            </a:endParaRPr>
          </a:p>
          <a:p>
            <a:pPr algn="just">
              <a:buFont typeface="Zapf Dingbats" charset="0"/>
              <a:buChar char="✪"/>
            </a:pPr>
            <a:r>
              <a:rPr lang="it-IT" sz="1600" dirty="0" smtClean="0">
                <a:latin typeface="Helvetica" charset="0"/>
                <a:ea typeface="Helvetica" charset="0"/>
                <a:cs typeface="Helvetica" charset="0"/>
              </a:rPr>
              <a:t>mini video con call to </a:t>
            </a:r>
            <a:r>
              <a:rPr lang="it-IT" sz="1600" dirty="0" err="1" smtClean="0">
                <a:latin typeface="Helvetica" charset="0"/>
                <a:ea typeface="Helvetica" charset="0"/>
                <a:cs typeface="Helvetica" charset="0"/>
              </a:rPr>
              <a:t>action</a:t>
            </a:r>
            <a:r>
              <a:rPr lang="it-IT" sz="1600" dirty="0" smtClean="0">
                <a:latin typeface="Helvetica" charset="0"/>
                <a:ea typeface="Helvetica" charset="0"/>
                <a:cs typeface="Helvetica" charset="0"/>
              </a:rPr>
              <a:t>: “Unisciti a noi! Festeggia anche tu i vantaggi dello sport e dell'attività fisica!”. </a:t>
            </a:r>
          </a:p>
          <a:p>
            <a:pPr algn="just">
              <a:buFont typeface="Zapf Dingbats" charset="0"/>
              <a:buChar char="✪"/>
            </a:pPr>
            <a:r>
              <a:rPr lang="it-IT" sz="1600" dirty="0">
                <a:latin typeface="Helvetica" charset="0"/>
                <a:ea typeface="Helvetica" charset="0"/>
                <a:cs typeface="Helvetica" charset="0"/>
              </a:rPr>
              <a:t>v</a:t>
            </a:r>
            <a:r>
              <a:rPr lang="it-IT" sz="1600" dirty="0" smtClean="0">
                <a:latin typeface="Helvetica" charset="0"/>
                <a:ea typeface="Helvetica" charset="0"/>
                <a:cs typeface="Helvetica" charset="0"/>
              </a:rPr>
              <a:t>ideo interviste: “Faccio sport perché</a:t>
            </a:r>
            <a:r>
              <a:rPr lang="is-IS" sz="1600" dirty="0" smtClean="0">
                <a:latin typeface="Helvetica" charset="0"/>
                <a:ea typeface="Helvetica" charset="0"/>
                <a:cs typeface="Helvetica" charset="0"/>
              </a:rPr>
              <a:t>…”</a:t>
            </a:r>
            <a:endParaRPr lang="it-IT" sz="1600" dirty="0">
              <a:latin typeface="Helvetica" charset="0"/>
              <a:ea typeface="Helvetica" charset="0"/>
              <a:cs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98605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567</Words>
  <Application>Microsoft Macintosh PowerPoint</Application>
  <PresentationFormat>Widescreen</PresentationFormat>
  <Paragraphs>46</Paragraphs>
  <Slides>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Helvetica</vt:lpstr>
      <vt:lpstr>Zapf Dingbats</vt:lpstr>
      <vt:lpstr>Tema di Office</vt:lpstr>
      <vt:lpstr>Presentazione di PowerPoint</vt:lpstr>
      <vt:lpstr>Promozione dell’evento sui social media</vt:lpstr>
      <vt:lpstr>Il coinvolgimento di tutti</vt:lpstr>
      <vt:lpstr>Modalità di creazione e invio dei contenuti</vt:lpstr>
      <vt:lpstr>I canali CONI</vt:lpstr>
      <vt:lpstr>Suggerimenti per la creazione di contenuti</vt:lpstr>
    </vt:vector>
  </TitlesOfParts>
  <Company/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Mercuri Maria Ludovica</dc:creator>
  <cp:lastModifiedBy>De Luca Annalisa</cp:lastModifiedBy>
  <cp:revision>32</cp:revision>
  <dcterms:created xsi:type="dcterms:W3CDTF">2017-09-25T08:32:45Z</dcterms:created>
  <dcterms:modified xsi:type="dcterms:W3CDTF">2017-09-25T10:52:25Z</dcterms:modified>
</cp:coreProperties>
</file>