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9" r:id="rId3"/>
    <p:sldId id="273" r:id="rId4"/>
    <p:sldId id="276" r:id="rId5"/>
    <p:sldId id="277" r:id="rId6"/>
    <p:sldId id="278" r:id="rId7"/>
    <p:sldId id="279" r:id="rId8"/>
    <p:sldId id="280" r:id="rId9"/>
    <p:sldId id="281" r:id="rId10"/>
    <p:sldId id="285" r:id="rId11"/>
    <p:sldId id="289" r:id="rId12"/>
    <p:sldId id="284" r:id="rId13"/>
    <p:sldId id="302" r:id="rId14"/>
    <p:sldId id="473" r:id="rId15"/>
    <p:sldId id="495" r:id="rId16"/>
    <p:sldId id="474" r:id="rId17"/>
    <p:sldId id="496" r:id="rId18"/>
    <p:sldId id="475" r:id="rId19"/>
    <p:sldId id="486" r:id="rId20"/>
    <p:sldId id="497" r:id="rId21"/>
    <p:sldId id="487" r:id="rId22"/>
    <p:sldId id="498" r:id="rId23"/>
    <p:sldId id="476" r:id="rId24"/>
    <p:sldId id="499" r:id="rId25"/>
    <p:sldId id="500" r:id="rId26"/>
    <p:sldId id="501" r:id="rId27"/>
    <p:sldId id="520" r:id="rId28"/>
    <p:sldId id="521" r:id="rId29"/>
    <p:sldId id="479" r:id="rId30"/>
    <p:sldId id="522" r:id="rId31"/>
    <p:sldId id="290" r:id="rId32"/>
    <p:sldId id="291" r:id="rId3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0"/>
    <a:srgbClr val="D2002F"/>
    <a:srgbClr val="EB8000"/>
    <a:srgbClr val="000000"/>
    <a:srgbClr val="000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71" autoAdjust="0"/>
    <p:restoredTop sz="93770"/>
  </p:normalViewPr>
  <p:slideViewPr>
    <p:cSldViewPr snapToGrid="0" snapToObjects="1">
      <p:cViewPr varScale="1">
        <p:scale>
          <a:sx n="101" d="100"/>
          <a:sy n="101" d="100"/>
        </p:scale>
        <p:origin x="17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10EA7E-D2C3-C342-B23C-D008BA0B74DB}" type="doc">
      <dgm:prSet loTypeId="urn:microsoft.com/office/officeart/2005/8/layout/radial3" loCatId="relationship" qsTypeId="urn:microsoft.com/office/officeart/2005/8/quickstyle/simple2" qsCatId="simple" csTypeId="urn:microsoft.com/office/officeart/2005/8/colors/colorful1#1" csCatId="colorful" phldr="1"/>
      <dgm:spPr/>
      <dgm:t>
        <a:bodyPr/>
        <a:lstStyle/>
        <a:p>
          <a:endParaRPr lang="it-IT"/>
        </a:p>
      </dgm:t>
    </dgm:pt>
    <dgm:pt modelId="{92F17661-90C3-174C-8986-25606A70E643}">
      <dgm:prSet phldrT="[Testo]" custT="1"/>
      <dgm:spPr/>
      <dgm:t>
        <a:bodyPr/>
        <a:lstStyle/>
        <a:p>
          <a:r>
            <a:rPr lang="it-IT" sz="3200" b="1" dirty="0" err="1">
              <a:solidFill>
                <a:srgbClr val="0000FF"/>
              </a:solidFill>
              <a:latin typeface="Bradley Hand Bold"/>
              <a:cs typeface="Bradley Hand Bold"/>
            </a:rPr>
            <a:t>Core</a:t>
          </a:r>
          <a:r>
            <a:rPr lang="it-IT" sz="3200" b="1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3200" b="1" dirty="0" err="1">
              <a:solidFill>
                <a:srgbClr val="0000FF"/>
              </a:solidFill>
              <a:latin typeface="Bradley Hand Bold"/>
              <a:cs typeface="Bradley Hand Bold"/>
            </a:rPr>
            <a:t>stability</a:t>
          </a:r>
          <a:endParaRPr lang="it-IT" sz="3200" b="1" dirty="0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769E8F97-16FB-5E46-B19E-97D8D3408ED3}" type="parTrans" cxnId="{AF86E213-F125-F347-BF26-9E4C086D3B08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CCF54CA1-C52D-6344-8DC2-DF5DE7DE6E30}" type="sibTrans" cxnId="{AF86E213-F125-F347-BF26-9E4C086D3B08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4381A37B-C4A8-C440-931C-3F524DB07103}">
      <dgm:prSet phldrT="[Testo]" custT="1"/>
      <dgm:spPr/>
      <dgm:t>
        <a:bodyPr/>
        <a:lstStyle/>
        <a:p>
          <a:r>
            <a:rPr lang="it-IT" sz="2000" b="1" dirty="0" err="1">
              <a:solidFill>
                <a:srgbClr val="0000FF"/>
              </a:solidFill>
              <a:latin typeface="Bradley Hand Bold"/>
              <a:cs typeface="Bradley Hand Bold"/>
            </a:rPr>
            <a:t>Inner-outer</a:t>
          </a:r>
          <a:endParaRPr lang="it-IT" sz="2000" b="1" dirty="0">
            <a:solidFill>
              <a:srgbClr val="0000FF"/>
            </a:solidFill>
            <a:latin typeface="Bradley Hand Bold"/>
            <a:cs typeface="Bradley Hand Bold"/>
          </a:endParaRPr>
        </a:p>
        <a:p>
          <a:r>
            <a:rPr lang="it-IT" sz="2000" b="1" dirty="0" err="1">
              <a:solidFill>
                <a:srgbClr val="0000FF"/>
              </a:solidFill>
              <a:latin typeface="Bradley Hand Bold"/>
              <a:cs typeface="Bradley Hand Bold"/>
            </a:rPr>
            <a:t>Unit</a:t>
          </a:r>
          <a:endParaRPr lang="it-IT" sz="2000" b="1" dirty="0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EB6A995E-E3AF-C74A-ADBD-267944C40305}" type="parTrans" cxnId="{B2E4BBD0-A9BE-F44E-804D-3CAF53DB645A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47E37254-8111-D946-BB63-A3CAE1C75F8D}" type="sibTrans" cxnId="{B2E4BBD0-A9BE-F44E-804D-3CAF53DB645A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BEFBD65D-1308-7548-BDCC-EBDBFA4387A7}">
      <dgm:prSet phldrT="[Testo]" custT="1"/>
      <dgm:spPr/>
      <dgm:t>
        <a:bodyPr/>
        <a:lstStyle/>
        <a:p>
          <a:r>
            <a:rPr lang="it-IT" sz="2000" b="1" dirty="0">
              <a:solidFill>
                <a:srgbClr val="0000FF"/>
              </a:solidFill>
              <a:latin typeface="Bradley Hand Bold"/>
              <a:cs typeface="Bradley Hand Bold"/>
            </a:rPr>
            <a:t>IAP</a:t>
          </a:r>
        </a:p>
      </dgm:t>
    </dgm:pt>
    <dgm:pt modelId="{9C2FE737-CFFE-CC44-8698-D6BDA5749ABF}" type="parTrans" cxnId="{3F3722F4-F412-2645-9C00-EF5F258104BC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D1593369-31E9-3642-846D-8CF2B830A1F1}" type="sibTrans" cxnId="{3F3722F4-F412-2645-9C00-EF5F258104BC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20282FAC-B8FF-354E-B5A0-5B275FEB851B}">
      <dgm:prSet phldrT="[Testo]" custT="1"/>
      <dgm:spPr/>
      <dgm:t>
        <a:bodyPr/>
        <a:lstStyle/>
        <a:p>
          <a:r>
            <a:rPr lang="it-IT" sz="2000" b="1" dirty="0">
              <a:solidFill>
                <a:srgbClr val="0000FF"/>
              </a:solidFill>
              <a:latin typeface="Bradley Hand Bold"/>
              <a:cs typeface="Bradley Hand Bold"/>
            </a:rPr>
            <a:t>TLF</a:t>
          </a:r>
        </a:p>
      </dgm:t>
    </dgm:pt>
    <dgm:pt modelId="{16818B42-6A73-FE49-9BBC-A59600302D14}" type="parTrans" cxnId="{6429BA1F-B58D-234F-A40B-376A40379C23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AD542B3B-A102-B641-A51A-CEBD878E88E7}" type="sibTrans" cxnId="{6429BA1F-B58D-234F-A40B-376A40379C23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4DB0C722-6952-5143-A42F-559EBD396A04}">
      <dgm:prSet phldrT="[Testo]" custT="1"/>
      <dgm:spPr/>
      <dgm:t>
        <a:bodyPr/>
        <a:lstStyle/>
        <a:p>
          <a:r>
            <a:rPr lang="it-IT" sz="2000" b="1" dirty="0">
              <a:solidFill>
                <a:srgbClr val="0000FF"/>
              </a:solidFill>
              <a:latin typeface="Bradley Hand Bold"/>
              <a:cs typeface="Bradley Hand Bold"/>
            </a:rPr>
            <a:t>APA</a:t>
          </a:r>
        </a:p>
      </dgm:t>
    </dgm:pt>
    <dgm:pt modelId="{CB10D400-0F28-D242-8C3D-B2710B69B6FC}" type="parTrans" cxnId="{7239A9A1-100E-9642-86B3-A780DEAF7D31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D70DB2D9-0200-BA46-93F0-4DFD216ED3FF}" type="sibTrans" cxnId="{7239A9A1-100E-9642-86B3-A780DEAF7D31}">
      <dgm:prSet/>
      <dgm:spPr/>
      <dgm:t>
        <a:bodyPr/>
        <a:lstStyle/>
        <a:p>
          <a:endParaRPr lang="it-IT" sz="2400" b="1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7EE2E8AD-4DE0-F649-800D-A68606FD4868}" type="pres">
      <dgm:prSet presAssocID="{EF10EA7E-D2C3-C342-B23C-D008BA0B74DB}" presName="composite" presStyleCnt="0">
        <dgm:presLayoutVars>
          <dgm:chMax val="1"/>
          <dgm:dir/>
          <dgm:resizeHandles val="exact"/>
        </dgm:presLayoutVars>
      </dgm:prSet>
      <dgm:spPr/>
    </dgm:pt>
    <dgm:pt modelId="{F02A805B-EDB7-C640-ADF5-7B437F5ADC6F}" type="pres">
      <dgm:prSet presAssocID="{EF10EA7E-D2C3-C342-B23C-D008BA0B74DB}" presName="radial" presStyleCnt="0">
        <dgm:presLayoutVars>
          <dgm:animLvl val="ctr"/>
        </dgm:presLayoutVars>
      </dgm:prSet>
      <dgm:spPr/>
    </dgm:pt>
    <dgm:pt modelId="{750A1F44-08D4-EA43-986B-C4D9DC173207}" type="pres">
      <dgm:prSet presAssocID="{92F17661-90C3-174C-8986-25606A70E643}" presName="centerShape" presStyleLbl="vennNode1" presStyleIdx="0" presStyleCnt="5" custLinFactNeighborY="-498"/>
      <dgm:spPr/>
    </dgm:pt>
    <dgm:pt modelId="{8CCC9D31-9E88-174A-8642-48B6CB707E1C}" type="pres">
      <dgm:prSet presAssocID="{4381A37B-C4A8-C440-931C-3F524DB07103}" presName="node" presStyleLbl="vennNode1" presStyleIdx="1" presStyleCnt="5">
        <dgm:presLayoutVars>
          <dgm:bulletEnabled val="1"/>
        </dgm:presLayoutVars>
      </dgm:prSet>
      <dgm:spPr/>
    </dgm:pt>
    <dgm:pt modelId="{765014F0-FF6F-BF46-A78E-E71D28898E63}" type="pres">
      <dgm:prSet presAssocID="{BEFBD65D-1308-7548-BDCC-EBDBFA4387A7}" presName="node" presStyleLbl="vennNode1" presStyleIdx="2" presStyleCnt="5">
        <dgm:presLayoutVars>
          <dgm:bulletEnabled val="1"/>
        </dgm:presLayoutVars>
      </dgm:prSet>
      <dgm:spPr/>
    </dgm:pt>
    <dgm:pt modelId="{5F7FF96B-E3A7-994F-8017-E4C7FFA1F6A9}" type="pres">
      <dgm:prSet presAssocID="{20282FAC-B8FF-354E-B5A0-5B275FEB851B}" presName="node" presStyleLbl="vennNode1" presStyleIdx="3" presStyleCnt="5">
        <dgm:presLayoutVars>
          <dgm:bulletEnabled val="1"/>
        </dgm:presLayoutVars>
      </dgm:prSet>
      <dgm:spPr/>
    </dgm:pt>
    <dgm:pt modelId="{A3F5E2EE-FB66-DB42-B531-EAA631E6E893}" type="pres">
      <dgm:prSet presAssocID="{4DB0C722-6952-5143-A42F-559EBD396A04}" presName="node" presStyleLbl="vennNode1" presStyleIdx="4" presStyleCnt="5">
        <dgm:presLayoutVars>
          <dgm:bulletEnabled val="1"/>
        </dgm:presLayoutVars>
      </dgm:prSet>
      <dgm:spPr/>
    </dgm:pt>
  </dgm:ptLst>
  <dgm:cxnLst>
    <dgm:cxn modelId="{C35C6503-994F-334E-9CC9-B6CDCB9C7E98}" type="presOf" srcId="{4381A37B-C4A8-C440-931C-3F524DB07103}" destId="{8CCC9D31-9E88-174A-8642-48B6CB707E1C}" srcOrd="0" destOrd="0" presId="urn:microsoft.com/office/officeart/2005/8/layout/radial3"/>
    <dgm:cxn modelId="{AF86E213-F125-F347-BF26-9E4C086D3B08}" srcId="{EF10EA7E-D2C3-C342-B23C-D008BA0B74DB}" destId="{92F17661-90C3-174C-8986-25606A70E643}" srcOrd="0" destOrd="0" parTransId="{769E8F97-16FB-5E46-B19E-97D8D3408ED3}" sibTransId="{CCF54CA1-C52D-6344-8DC2-DF5DE7DE6E30}"/>
    <dgm:cxn modelId="{6429BA1F-B58D-234F-A40B-376A40379C23}" srcId="{92F17661-90C3-174C-8986-25606A70E643}" destId="{20282FAC-B8FF-354E-B5A0-5B275FEB851B}" srcOrd="2" destOrd="0" parTransId="{16818B42-6A73-FE49-9BBC-A59600302D14}" sibTransId="{AD542B3B-A102-B641-A51A-CEBD878E88E7}"/>
    <dgm:cxn modelId="{F3C2D846-86C3-A242-879C-2A2B64DC4550}" type="presOf" srcId="{20282FAC-B8FF-354E-B5A0-5B275FEB851B}" destId="{5F7FF96B-E3A7-994F-8017-E4C7FFA1F6A9}" srcOrd="0" destOrd="0" presId="urn:microsoft.com/office/officeart/2005/8/layout/radial3"/>
    <dgm:cxn modelId="{993E9983-D7D9-9B47-8490-05095391848E}" type="presOf" srcId="{92F17661-90C3-174C-8986-25606A70E643}" destId="{750A1F44-08D4-EA43-986B-C4D9DC173207}" srcOrd="0" destOrd="0" presId="urn:microsoft.com/office/officeart/2005/8/layout/radial3"/>
    <dgm:cxn modelId="{82D46B8E-6E0D-7542-890C-6BAF53642571}" type="presOf" srcId="{EF10EA7E-D2C3-C342-B23C-D008BA0B74DB}" destId="{7EE2E8AD-4DE0-F649-800D-A68606FD4868}" srcOrd="0" destOrd="0" presId="urn:microsoft.com/office/officeart/2005/8/layout/radial3"/>
    <dgm:cxn modelId="{827F2793-506D-6949-9A89-3BD933E5B81B}" type="presOf" srcId="{BEFBD65D-1308-7548-BDCC-EBDBFA4387A7}" destId="{765014F0-FF6F-BF46-A78E-E71D28898E63}" srcOrd="0" destOrd="0" presId="urn:microsoft.com/office/officeart/2005/8/layout/radial3"/>
    <dgm:cxn modelId="{7239A9A1-100E-9642-86B3-A780DEAF7D31}" srcId="{92F17661-90C3-174C-8986-25606A70E643}" destId="{4DB0C722-6952-5143-A42F-559EBD396A04}" srcOrd="3" destOrd="0" parTransId="{CB10D400-0F28-D242-8C3D-B2710B69B6FC}" sibTransId="{D70DB2D9-0200-BA46-93F0-4DFD216ED3FF}"/>
    <dgm:cxn modelId="{B2E4BBD0-A9BE-F44E-804D-3CAF53DB645A}" srcId="{92F17661-90C3-174C-8986-25606A70E643}" destId="{4381A37B-C4A8-C440-931C-3F524DB07103}" srcOrd="0" destOrd="0" parTransId="{EB6A995E-E3AF-C74A-ADBD-267944C40305}" sibTransId="{47E37254-8111-D946-BB63-A3CAE1C75F8D}"/>
    <dgm:cxn modelId="{D49738E7-5F0B-CF4B-8303-FE121FB2AC08}" type="presOf" srcId="{4DB0C722-6952-5143-A42F-559EBD396A04}" destId="{A3F5E2EE-FB66-DB42-B531-EAA631E6E893}" srcOrd="0" destOrd="0" presId="urn:microsoft.com/office/officeart/2005/8/layout/radial3"/>
    <dgm:cxn modelId="{3F3722F4-F412-2645-9C00-EF5F258104BC}" srcId="{92F17661-90C3-174C-8986-25606A70E643}" destId="{BEFBD65D-1308-7548-BDCC-EBDBFA4387A7}" srcOrd="1" destOrd="0" parTransId="{9C2FE737-CFFE-CC44-8698-D6BDA5749ABF}" sibTransId="{D1593369-31E9-3642-846D-8CF2B830A1F1}"/>
    <dgm:cxn modelId="{AAE3489E-3B38-E54D-B615-3AC6798DBAB2}" type="presParOf" srcId="{7EE2E8AD-4DE0-F649-800D-A68606FD4868}" destId="{F02A805B-EDB7-C640-ADF5-7B437F5ADC6F}" srcOrd="0" destOrd="0" presId="urn:microsoft.com/office/officeart/2005/8/layout/radial3"/>
    <dgm:cxn modelId="{18D49392-BDFC-E040-9D89-D03FD7682A91}" type="presParOf" srcId="{F02A805B-EDB7-C640-ADF5-7B437F5ADC6F}" destId="{750A1F44-08D4-EA43-986B-C4D9DC173207}" srcOrd="0" destOrd="0" presId="urn:microsoft.com/office/officeart/2005/8/layout/radial3"/>
    <dgm:cxn modelId="{68AB1368-2C2A-B541-BABD-41AD642FD4F6}" type="presParOf" srcId="{F02A805B-EDB7-C640-ADF5-7B437F5ADC6F}" destId="{8CCC9D31-9E88-174A-8642-48B6CB707E1C}" srcOrd="1" destOrd="0" presId="urn:microsoft.com/office/officeart/2005/8/layout/radial3"/>
    <dgm:cxn modelId="{A0434C4E-EE8B-8E4E-ACCB-F91EAC463AB1}" type="presParOf" srcId="{F02A805B-EDB7-C640-ADF5-7B437F5ADC6F}" destId="{765014F0-FF6F-BF46-A78E-E71D28898E63}" srcOrd="2" destOrd="0" presId="urn:microsoft.com/office/officeart/2005/8/layout/radial3"/>
    <dgm:cxn modelId="{32BEB0FD-FEE3-EA4A-B17B-62CD8516DE6C}" type="presParOf" srcId="{F02A805B-EDB7-C640-ADF5-7B437F5ADC6F}" destId="{5F7FF96B-E3A7-994F-8017-E4C7FFA1F6A9}" srcOrd="3" destOrd="0" presId="urn:microsoft.com/office/officeart/2005/8/layout/radial3"/>
    <dgm:cxn modelId="{8A2E8890-11C6-CA44-95E0-0254C841630A}" type="presParOf" srcId="{F02A805B-EDB7-C640-ADF5-7B437F5ADC6F}" destId="{A3F5E2EE-FB66-DB42-B531-EAA631E6E893}" srcOrd="4" destOrd="0" presId="urn:microsoft.com/office/officeart/2005/8/layout/radial3"/>
  </dgm:cxnLst>
  <dgm:bg>
    <a:solidFill>
      <a:srgbClr val="FFFFFF"/>
    </a:solidFill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FADCFF-961C-374D-A294-25DB6F3164DD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CBE210E2-BE3C-CA40-B104-AA4570E6A128}">
      <dgm:prSet phldrT="[Tes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dgm:spPr>
      <dgm:t>
        <a:bodyPr/>
        <a:lstStyle/>
        <a:p>
          <a:pPr algn="ctr"/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Spinal</a:t>
          </a:r>
          <a:r>
            <a:rPr lang="it-IT" sz="2400" b="1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stabilization</a:t>
          </a:r>
          <a:r>
            <a:rPr lang="it-IT" sz="2400" b="1" dirty="0">
              <a:solidFill>
                <a:srgbClr val="0000FF"/>
              </a:solidFill>
              <a:latin typeface="Bradley Hand Bold"/>
              <a:cs typeface="Bradley Hand Bold"/>
            </a:rPr>
            <a:t> system</a:t>
          </a:r>
        </a:p>
      </dgm:t>
    </dgm:pt>
    <dgm:pt modelId="{BE11ADBC-CD2B-6E4B-9B55-63119C26BE1B}" type="parTrans" cxnId="{31F9900C-F41A-0948-BDA0-C5A8D51DE133}">
      <dgm:prSet/>
      <dgm:spPr/>
      <dgm:t>
        <a:bodyPr/>
        <a:lstStyle/>
        <a:p>
          <a:pPr algn="ctr"/>
          <a:endParaRPr lang="it-IT" sz="3600"/>
        </a:p>
      </dgm:t>
    </dgm:pt>
    <dgm:pt modelId="{A32B2730-4A66-3648-ACE8-265C7C07F277}" type="sibTrans" cxnId="{31F9900C-F41A-0948-BDA0-C5A8D51DE133}">
      <dgm:prSet/>
      <dgm:spPr/>
      <dgm:t>
        <a:bodyPr/>
        <a:lstStyle/>
        <a:p>
          <a:pPr algn="ctr"/>
          <a:endParaRPr lang="it-IT" sz="3600"/>
        </a:p>
      </dgm:t>
    </dgm:pt>
    <dgm:pt modelId="{DCD7705D-42BA-1C48-856D-1E98AFBAA701}">
      <dgm:prSet phldrT="[Tes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dgm:spPr>
      <dgm:t>
        <a:bodyPr/>
        <a:lstStyle/>
        <a:p>
          <a:pPr algn="ctr"/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Control</a:t>
          </a:r>
          <a:r>
            <a:rPr lang="it-IT" sz="2400" b="1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subsystem</a:t>
          </a:r>
          <a:endParaRPr lang="it-IT" sz="2400" b="1" dirty="0">
            <a:solidFill>
              <a:srgbClr val="0000FF"/>
            </a:solidFill>
            <a:latin typeface="Bradley Hand Bold"/>
            <a:cs typeface="Bradley Hand Bold"/>
          </a:endParaRPr>
        </a:p>
        <a:p>
          <a:pPr algn="ctr"/>
          <a:endParaRPr lang="it-IT" sz="2400" b="1" dirty="0">
            <a:solidFill>
              <a:srgbClr val="0000FF"/>
            </a:solidFill>
            <a:latin typeface="Bradley Hand Bold"/>
            <a:cs typeface="Bradley Hand Bold"/>
          </a:endParaRPr>
        </a:p>
        <a:p>
          <a:pPr algn="ctr"/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neural</a:t>
          </a:r>
          <a:endParaRPr lang="it-IT" sz="2400" b="1" dirty="0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A350A399-C89A-9747-8AA3-F00DFE879F21}" type="parTrans" cxnId="{7FE33F24-B02A-1742-ADBE-B860F5F1C84D}">
      <dgm:prSet/>
      <dgm:spPr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dgm:spPr>
      <dgm:t>
        <a:bodyPr/>
        <a:lstStyle/>
        <a:p>
          <a:pPr algn="ctr"/>
          <a:endParaRPr lang="it-IT" sz="3600">
            <a:solidFill>
              <a:srgbClr val="0000FF"/>
            </a:solidFill>
          </a:endParaRPr>
        </a:p>
      </dgm:t>
    </dgm:pt>
    <dgm:pt modelId="{92989116-ACFF-7E48-A8A2-880F5C53ACC7}" type="sibTrans" cxnId="{7FE33F24-B02A-1742-ADBE-B860F5F1C84D}">
      <dgm:prSet/>
      <dgm:spPr/>
      <dgm:t>
        <a:bodyPr/>
        <a:lstStyle/>
        <a:p>
          <a:pPr algn="ctr"/>
          <a:endParaRPr lang="it-IT" sz="3600"/>
        </a:p>
      </dgm:t>
    </dgm:pt>
    <dgm:pt modelId="{8CC5895C-FDD8-4D41-95BF-CA472DB34750}">
      <dgm:prSet phldrT="[Tes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dgm:spPr>
      <dgm:t>
        <a:bodyPr/>
        <a:lstStyle/>
        <a:p>
          <a:pPr algn="ctr"/>
          <a:r>
            <a:rPr lang="it-IT" sz="2400" b="1" dirty="0">
              <a:solidFill>
                <a:srgbClr val="0000FF"/>
              </a:solidFill>
              <a:latin typeface="Bradley Hand Bold"/>
              <a:cs typeface="Bradley Hand Bold"/>
            </a:rPr>
            <a:t>Passive </a:t>
          </a:r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subsystem</a:t>
          </a:r>
          <a:r>
            <a:rPr lang="it-IT" sz="2400" b="1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</a:p>
        <a:p>
          <a:pPr algn="ctr"/>
          <a:endParaRPr lang="it-IT" sz="2400" b="1" dirty="0">
            <a:solidFill>
              <a:srgbClr val="0000FF"/>
            </a:solidFill>
            <a:latin typeface="Bradley Hand Bold"/>
            <a:cs typeface="Bradley Hand Bold"/>
          </a:endParaRPr>
        </a:p>
        <a:p>
          <a:pPr algn="ctr"/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Spinal</a:t>
          </a:r>
          <a:r>
            <a:rPr lang="it-IT" sz="2400" b="1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column</a:t>
          </a:r>
          <a:endParaRPr lang="it-IT" sz="2400" b="1" dirty="0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5A5A257A-C867-2E45-A0CD-AD013BF3CE00}" type="parTrans" cxnId="{87488A88-5FA7-D046-96BD-CC0ACB6FE34D}">
      <dgm:prSet/>
      <dgm:spPr>
        <a:ln w="5715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dgm:spPr>
      <dgm:t>
        <a:bodyPr/>
        <a:lstStyle/>
        <a:p>
          <a:pPr algn="ctr"/>
          <a:endParaRPr lang="it-IT" sz="3600"/>
        </a:p>
      </dgm:t>
    </dgm:pt>
    <dgm:pt modelId="{A2FF0E59-F80F-9C4B-B986-E9D9C868755C}" type="sibTrans" cxnId="{87488A88-5FA7-D046-96BD-CC0ACB6FE34D}">
      <dgm:prSet/>
      <dgm:spPr/>
      <dgm:t>
        <a:bodyPr/>
        <a:lstStyle/>
        <a:p>
          <a:pPr algn="ctr"/>
          <a:endParaRPr lang="it-IT" sz="3600"/>
        </a:p>
      </dgm:t>
    </dgm:pt>
    <dgm:pt modelId="{BA9D5567-7802-754C-BFD1-DCCA068A5A7B}">
      <dgm:prSet phldrT="[Tes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dgm:spPr>
      <dgm:t>
        <a:bodyPr anchor="b"/>
        <a:lstStyle/>
        <a:p>
          <a:pPr algn="ctr"/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Active</a:t>
          </a:r>
          <a:r>
            <a:rPr lang="it-IT" sz="2400" b="1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subsystem</a:t>
          </a:r>
          <a:endParaRPr lang="it-IT" sz="2400" b="1" dirty="0">
            <a:solidFill>
              <a:srgbClr val="0000FF"/>
            </a:solidFill>
            <a:latin typeface="Bradley Hand Bold"/>
            <a:cs typeface="Bradley Hand Bold"/>
          </a:endParaRPr>
        </a:p>
        <a:p>
          <a:pPr algn="ctr"/>
          <a:endParaRPr lang="it-IT" sz="2400" b="1" dirty="0">
            <a:solidFill>
              <a:srgbClr val="0000FF"/>
            </a:solidFill>
            <a:latin typeface="Bradley Hand Bold"/>
            <a:cs typeface="Bradley Hand Bold"/>
          </a:endParaRPr>
        </a:p>
        <a:p>
          <a:pPr algn="ctr"/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Spinal</a:t>
          </a:r>
          <a:r>
            <a:rPr lang="it-IT" sz="2400" b="1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dirty="0" err="1">
              <a:solidFill>
                <a:srgbClr val="0000FF"/>
              </a:solidFill>
              <a:latin typeface="Bradley Hand Bold"/>
              <a:cs typeface="Bradley Hand Bold"/>
            </a:rPr>
            <a:t>muscle</a:t>
          </a:r>
          <a:endParaRPr lang="it-IT" sz="2400" b="1" dirty="0">
            <a:solidFill>
              <a:srgbClr val="0000FF"/>
            </a:solidFill>
            <a:latin typeface="Bradley Hand Bold"/>
            <a:cs typeface="Bradley Hand Bold"/>
          </a:endParaRPr>
        </a:p>
      </dgm:t>
    </dgm:pt>
    <dgm:pt modelId="{C12505AA-D6B8-FB42-849B-2305BBABEC20}" type="parTrans" cxnId="{63537B4A-A2FD-0041-B1EF-8172E30A9105}">
      <dgm:prSet/>
      <dgm:spPr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dgm:spPr>
      <dgm:t>
        <a:bodyPr/>
        <a:lstStyle/>
        <a:p>
          <a:pPr algn="ctr"/>
          <a:endParaRPr lang="it-IT" sz="3600">
            <a:solidFill>
              <a:srgbClr val="0000FF"/>
            </a:solidFill>
          </a:endParaRPr>
        </a:p>
      </dgm:t>
    </dgm:pt>
    <dgm:pt modelId="{F4DE47E2-8ABD-7C43-9DA9-B4E6EE4EB3A3}" type="sibTrans" cxnId="{63537B4A-A2FD-0041-B1EF-8172E30A9105}">
      <dgm:prSet/>
      <dgm:spPr/>
      <dgm:t>
        <a:bodyPr/>
        <a:lstStyle/>
        <a:p>
          <a:pPr algn="ctr"/>
          <a:endParaRPr lang="it-IT" sz="3600"/>
        </a:p>
      </dgm:t>
    </dgm:pt>
    <dgm:pt modelId="{CD25F5B5-B8B6-D843-9C6D-DB6C52CC2E61}" type="pres">
      <dgm:prSet presAssocID="{24FADCFF-961C-374D-A294-25DB6F3164D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FF69BA2-E1F6-0045-B7A6-72E36D5DD611}" type="pres">
      <dgm:prSet presAssocID="{CBE210E2-BE3C-CA40-B104-AA4570E6A128}" presName="hierRoot1" presStyleCnt="0">
        <dgm:presLayoutVars>
          <dgm:hierBranch val="init"/>
        </dgm:presLayoutVars>
      </dgm:prSet>
      <dgm:spPr/>
    </dgm:pt>
    <dgm:pt modelId="{E8C35A2B-30A2-374B-9266-3D8D48DE9F62}" type="pres">
      <dgm:prSet presAssocID="{CBE210E2-BE3C-CA40-B104-AA4570E6A128}" presName="rootComposite1" presStyleCnt="0"/>
      <dgm:spPr/>
    </dgm:pt>
    <dgm:pt modelId="{C71D383D-D9BB-4945-AF1A-3F6217CC885F}" type="pres">
      <dgm:prSet presAssocID="{CBE210E2-BE3C-CA40-B104-AA4570E6A128}" presName="rootText1" presStyleLbl="node0" presStyleIdx="0" presStyleCnt="1" custScaleX="118406" custScaleY="158247" custLinFactNeighborX="0" custLinFactNeighborY="-6137">
        <dgm:presLayoutVars>
          <dgm:chPref val="3"/>
        </dgm:presLayoutVars>
      </dgm:prSet>
      <dgm:spPr/>
    </dgm:pt>
    <dgm:pt modelId="{34B14BBF-2A51-D74E-92EC-1C4192F07FDD}" type="pres">
      <dgm:prSet presAssocID="{CBE210E2-BE3C-CA40-B104-AA4570E6A128}" presName="rootConnector1" presStyleLbl="node1" presStyleIdx="0" presStyleCnt="0"/>
      <dgm:spPr/>
    </dgm:pt>
    <dgm:pt modelId="{BD7F488E-D57F-9546-B77E-773895E6B1FD}" type="pres">
      <dgm:prSet presAssocID="{CBE210E2-BE3C-CA40-B104-AA4570E6A128}" presName="hierChild2" presStyleCnt="0"/>
      <dgm:spPr/>
    </dgm:pt>
    <dgm:pt modelId="{00A9D9F3-3DF3-2D42-B33C-86873BF2DE6C}" type="pres">
      <dgm:prSet presAssocID="{A350A399-C89A-9747-8AA3-F00DFE879F21}" presName="Name37" presStyleLbl="parChTrans1D2" presStyleIdx="0" presStyleCnt="3"/>
      <dgm:spPr/>
    </dgm:pt>
    <dgm:pt modelId="{9B931290-F0AA-E947-BBD5-760D5C96A144}" type="pres">
      <dgm:prSet presAssocID="{DCD7705D-42BA-1C48-856D-1E98AFBAA701}" presName="hierRoot2" presStyleCnt="0">
        <dgm:presLayoutVars>
          <dgm:hierBranch val="init"/>
        </dgm:presLayoutVars>
      </dgm:prSet>
      <dgm:spPr/>
    </dgm:pt>
    <dgm:pt modelId="{CDEB11E1-15D5-7145-B74F-77F754E7F5E0}" type="pres">
      <dgm:prSet presAssocID="{DCD7705D-42BA-1C48-856D-1E98AFBAA701}" presName="rootComposite" presStyleCnt="0"/>
      <dgm:spPr/>
    </dgm:pt>
    <dgm:pt modelId="{13D1DFA9-9765-D84A-BF40-7FAC2E694999}" type="pres">
      <dgm:prSet presAssocID="{DCD7705D-42BA-1C48-856D-1E98AFBAA701}" presName="rootText" presStyleLbl="node2" presStyleIdx="0" presStyleCnt="3" custScaleX="118406" custScaleY="158247">
        <dgm:presLayoutVars>
          <dgm:chPref val="3"/>
        </dgm:presLayoutVars>
      </dgm:prSet>
      <dgm:spPr/>
    </dgm:pt>
    <dgm:pt modelId="{E98720F1-3DB0-3847-8B72-C8701064D324}" type="pres">
      <dgm:prSet presAssocID="{DCD7705D-42BA-1C48-856D-1E98AFBAA701}" presName="rootConnector" presStyleLbl="node2" presStyleIdx="0" presStyleCnt="3"/>
      <dgm:spPr/>
    </dgm:pt>
    <dgm:pt modelId="{3EDCD78C-4636-9A40-8ED9-4ED000467C25}" type="pres">
      <dgm:prSet presAssocID="{DCD7705D-42BA-1C48-856D-1E98AFBAA701}" presName="hierChild4" presStyleCnt="0"/>
      <dgm:spPr/>
    </dgm:pt>
    <dgm:pt modelId="{4B37633D-AAE8-A645-ABE6-AF70285BD069}" type="pres">
      <dgm:prSet presAssocID="{DCD7705D-42BA-1C48-856D-1E98AFBAA701}" presName="hierChild5" presStyleCnt="0"/>
      <dgm:spPr/>
    </dgm:pt>
    <dgm:pt modelId="{D17080A7-E69A-A649-B429-F28A02BFF9ED}" type="pres">
      <dgm:prSet presAssocID="{5A5A257A-C867-2E45-A0CD-AD013BF3CE00}" presName="Name37" presStyleLbl="parChTrans1D2" presStyleIdx="1" presStyleCnt="3"/>
      <dgm:spPr/>
    </dgm:pt>
    <dgm:pt modelId="{15D28777-1B50-FB4E-A390-471FC9AA7E73}" type="pres">
      <dgm:prSet presAssocID="{8CC5895C-FDD8-4D41-95BF-CA472DB34750}" presName="hierRoot2" presStyleCnt="0">
        <dgm:presLayoutVars>
          <dgm:hierBranch val="init"/>
        </dgm:presLayoutVars>
      </dgm:prSet>
      <dgm:spPr/>
    </dgm:pt>
    <dgm:pt modelId="{ED32EED5-9E28-4E49-8E51-A549055C6B20}" type="pres">
      <dgm:prSet presAssocID="{8CC5895C-FDD8-4D41-95BF-CA472DB34750}" presName="rootComposite" presStyleCnt="0"/>
      <dgm:spPr/>
    </dgm:pt>
    <dgm:pt modelId="{EDF723C3-DA36-BA41-B2ED-3D1B21367362}" type="pres">
      <dgm:prSet presAssocID="{8CC5895C-FDD8-4D41-95BF-CA472DB34750}" presName="rootText" presStyleLbl="node2" presStyleIdx="1" presStyleCnt="3" custScaleX="118406" custScaleY="158247">
        <dgm:presLayoutVars>
          <dgm:chPref val="3"/>
        </dgm:presLayoutVars>
      </dgm:prSet>
      <dgm:spPr/>
    </dgm:pt>
    <dgm:pt modelId="{22FA0E5B-7CF6-F345-AF55-74DB3E3E020E}" type="pres">
      <dgm:prSet presAssocID="{8CC5895C-FDD8-4D41-95BF-CA472DB34750}" presName="rootConnector" presStyleLbl="node2" presStyleIdx="1" presStyleCnt="3"/>
      <dgm:spPr/>
    </dgm:pt>
    <dgm:pt modelId="{34DA6B0C-3A3C-D944-97A1-CAA00C99420F}" type="pres">
      <dgm:prSet presAssocID="{8CC5895C-FDD8-4D41-95BF-CA472DB34750}" presName="hierChild4" presStyleCnt="0"/>
      <dgm:spPr/>
    </dgm:pt>
    <dgm:pt modelId="{18D3A255-FB0A-F948-B7A7-90A5C69D53E7}" type="pres">
      <dgm:prSet presAssocID="{8CC5895C-FDD8-4D41-95BF-CA472DB34750}" presName="hierChild5" presStyleCnt="0"/>
      <dgm:spPr/>
    </dgm:pt>
    <dgm:pt modelId="{3E29FE0F-0CF1-9743-8AC9-2E2811826F09}" type="pres">
      <dgm:prSet presAssocID="{C12505AA-D6B8-FB42-849B-2305BBABEC20}" presName="Name37" presStyleLbl="parChTrans1D2" presStyleIdx="2" presStyleCnt="3"/>
      <dgm:spPr/>
    </dgm:pt>
    <dgm:pt modelId="{2D6B4A8F-7C4B-D248-ACBA-EE6608F599A7}" type="pres">
      <dgm:prSet presAssocID="{BA9D5567-7802-754C-BFD1-DCCA068A5A7B}" presName="hierRoot2" presStyleCnt="0">
        <dgm:presLayoutVars>
          <dgm:hierBranch val="init"/>
        </dgm:presLayoutVars>
      </dgm:prSet>
      <dgm:spPr/>
    </dgm:pt>
    <dgm:pt modelId="{3C6F4601-1E98-3E47-BE9C-975E5B5D6B82}" type="pres">
      <dgm:prSet presAssocID="{BA9D5567-7802-754C-BFD1-DCCA068A5A7B}" presName="rootComposite" presStyleCnt="0"/>
      <dgm:spPr/>
    </dgm:pt>
    <dgm:pt modelId="{3E5B1067-65BB-DA4D-A6F0-510720242A95}" type="pres">
      <dgm:prSet presAssocID="{BA9D5567-7802-754C-BFD1-DCCA068A5A7B}" presName="rootText" presStyleLbl="node2" presStyleIdx="2" presStyleCnt="3" custScaleX="118406" custScaleY="158247">
        <dgm:presLayoutVars>
          <dgm:chPref val="3"/>
        </dgm:presLayoutVars>
      </dgm:prSet>
      <dgm:spPr/>
    </dgm:pt>
    <dgm:pt modelId="{B6B178C4-BE8B-EA40-8F9B-2FC2020F447F}" type="pres">
      <dgm:prSet presAssocID="{BA9D5567-7802-754C-BFD1-DCCA068A5A7B}" presName="rootConnector" presStyleLbl="node2" presStyleIdx="2" presStyleCnt="3"/>
      <dgm:spPr/>
    </dgm:pt>
    <dgm:pt modelId="{68972EC6-4607-4B44-B2A1-4A94703C77B9}" type="pres">
      <dgm:prSet presAssocID="{BA9D5567-7802-754C-BFD1-DCCA068A5A7B}" presName="hierChild4" presStyleCnt="0"/>
      <dgm:spPr/>
    </dgm:pt>
    <dgm:pt modelId="{9F8D80CB-1963-084B-A332-90725B9321E7}" type="pres">
      <dgm:prSet presAssocID="{BA9D5567-7802-754C-BFD1-DCCA068A5A7B}" presName="hierChild5" presStyleCnt="0"/>
      <dgm:spPr/>
    </dgm:pt>
    <dgm:pt modelId="{08664B4D-474C-C943-86AB-215807978D8F}" type="pres">
      <dgm:prSet presAssocID="{CBE210E2-BE3C-CA40-B104-AA4570E6A128}" presName="hierChild3" presStyleCnt="0"/>
      <dgm:spPr/>
    </dgm:pt>
  </dgm:ptLst>
  <dgm:cxnLst>
    <dgm:cxn modelId="{FD80A20B-1736-E943-923C-887E9ADAF715}" type="presOf" srcId="{BA9D5567-7802-754C-BFD1-DCCA068A5A7B}" destId="{B6B178C4-BE8B-EA40-8F9B-2FC2020F447F}" srcOrd="1" destOrd="0" presId="urn:microsoft.com/office/officeart/2005/8/layout/orgChart1"/>
    <dgm:cxn modelId="{31F9900C-F41A-0948-BDA0-C5A8D51DE133}" srcId="{24FADCFF-961C-374D-A294-25DB6F3164DD}" destId="{CBE210E2-BE3C-CA40-B104-AA4570E6A128}" srcOrd="0" destOrd="0" parTransId="{BE11ADBC-CD2B-6E4B-9B55-63119C26BE1B}" sibTransId="{A32B2730-4A66-3648-ACE8-265C7C07F277}"/>
    <dgm:cxn modelId="{4C791D10-E7A9-8F48-930C-96D99E9E5440}" type="presOf" srcId="{CBE210E2-BE3C-CA40-B104-AA4570E6A128}" destId="{34B14BBF-2A51-D74E-92EC-1C4192F07FDD}" srcOrd="1" destOrd="0" presId="urn:microsoft.com/office/officeart/2005/8/layout/orgChart1"/>
    <dgm:cxn modelId="{7FE33F24-B02A-1742-ADBE-B860F5F1C84D}" srcId="{CBE210E2-BE3C-CA40-B104-AA4570E6A128}" destId="{DCD7705D-42BA-1C48-856D-1E98AFBAA701}" srcOrd="0" destOrd="0" parTransId="{A350A399-C89A-9747-8AA3-F00DFE879F21}" sibTransId="{92989116-ACFF-7E48-A8A2-880F5C53ACC7}"/>
    <dgm:cxn modelId="{0B36422A-6643-EC42-AD66-5432102E43E0}" type="presOf" srcId="{5A5A257A-C867-2E45-A0CD-AD013BF3CE00}" destId="{D17080A7-E69A-A649-B429-F28A02BFF9ED}" srcOrd="0" destOrd="0" presId="urn:microsoft.com/office/officeart/2005/8/layout/orgChart1"/>
    <dgm:cxn modelId="{63537B4A-A2FD-0041-B1EF-8172E30A9105}" srcId="{CBE210E2-BE3C-CA40-B104-AA4570E6A128}" destId="{BA9D5567-7802-754C-BFD1-DCCA068A5A7B}" srcOrd="2" destOrd="0" parTransId="{C12505AA-D6B8-FB42-849B-2305BBABEC20}" sibTransId="{F4DE47E2-8ABD-7C43-9DA9-B4E6EE4EB3A3}"/>
    <dgm:cxn modelId="{7F69074D-3D17-E447-A732-7F5C3B74460D}" type="presOf" srcId="{CBE210E2-BE3C-CA40-B104-AA4570E6A128}" destId="{C71D383D-D9BB-4945-AF1A-3F6217CC885F}" srcOrd="0" destOrd="0" presId="urn:microsoft.com/office/officeart/2005/8/layout/orgChart1"/>
    <dgm:cxn modelId="{3BFC8555-F2B6-1949-9458-E637AEC296E0}" type="presOf" srcId="{8CC5895C-FDD8-4D41-95BF-CA472DB34750}" destId="{22FA0E5B-7CF6-F345-AF55-74DB3E3E020E}" srcOrd="1" destOrd="0" presId="urn:microsoft.com/office/officeart/2005/8/layout/orgChart1"/>
    <dgm:cxn modelId="{789DFD6A-EF96-8E47-B994-4EFD7B725B8C}" type="presOf" srcId="{8CC5895C-FDD8-4D41-95BF-CA472DB34750}" destId="{EDF723C3-DA36-BA41-B2ED-3D1B21367362}" srcOrd="0" destOrd="0" presId="urn:microsoft.com/office/officeart/2005/8/layout/orgChart1"/>
    <dgm:cxn modelId="{87488A88-5FA7-D046-96BD-CC0ACB6FE34D}" srcId="{CBE210E2-BE3C-CA40-B104-AA4570E6A128}" destId="{8CC5895C-FDD8-4D41-95BF-CA472DB34750}" srcOrd="1" destOrd="0" parTransId="{5A5A257A-C867-2E45-A0CD-AD013BF3CE00}" sibTransId="{A2FF0E59-F80F-9C4B-B986-E9D9C868755C}"/>
    <dgm:cxn modelId="{2C2E74A1-B55C-3547-A8A0-0E7535F779F9}" type="presOf" srcId="{24FADCFF-961C-374D-A294-25DB6F3164DD}" destId="{CD25F5B5-B8B6-D843-9C6D-DB6C52CC2E61}" srcOrd="0" destOrd="0" presId="urn:microsoft.com/office/officeart/2005/8/layout/orgChart1"/>
    <dgm:cxn modelId="{863D99AF-EA30-8D4B-9B8B-B9CA73D83021}" type="presOf" srcId="{BA9D5567-7802-754C-BFD1-DCCA068A5A7B}" destId="{3E5B1067-65BB-DA4D-A6F0-510720242A95}" srcOrd="0" destOrd="0" presId="urn:microsoft.com/office/officeart/2005/8/layout/orgChart1"/>
    <dgm:cxn modelId="{930826CC-8434-974E-B0DB-A0CCA71AB9B4}" type="presOf" srcId="{C12505AA-D6B8-FB42-849B-2305BBABEC20}" destId="{3E29FE0F-0CF1-9743-8AC9-2E2811826F09}" srcOrd="0" destOrd="0" presId="urn:microsoft.com/office/officeart/2005/8/layout/orgChart1"/>
    <dgm:cxn modelId="{EBC381D7-0B96-434F-A133-0AA851E00A7E}" type="presOf" srcId="{A350A399-C89A-9747-8AA3-F00DFE879F21}" destId="{00A9D9F3-3DF3-2D42-B33C-86873BF2DE6C}" srcOrd="0" destOrd="0" presId="urn:microsoft.com/office/officeart/2005/8/layout/orgChart1"/>
    <dgm:cxn modelId="{6DCBC9EA-BCD7-714D-900C-EA8D5112A68F}" type="presOf" srcId="{DCD7705D-42BA-1C48-856D-1E98AFBAA701}" destId="{E98720F1-3DB0-3847-8B72-C8701064D324}" srcOrd="1" destOrd="0" presId="urn:microsoft.com/office/officeart/2005/8/layout/orgChart1"/>
    <dgm:cxn modelId="{3FFD02FF-FEE7-3B48-ADE3-6111202BD331}" type="presOf" srcId="{DCD7705D-42BA-1C48-856D-1E98AFBAA701}" destId="{13D1DFA9-9765-D84A-BF40-7FAC2E694999}" srcOrd="0" destOrd="0" presId="urn:microsoft.com/office/officeart/2005/8/layout/orgChart1"/>
    <dgm:cxn modelId="{135564C5-6BFA-2945-871D-8FB37E257FD7}" type="presParOf" srcId="{CD25F5B5-B8B6-D843-9C6D-DB6C52CC2E61}" destId="{FFF69BA2-E1F6-0045-B7A6-72E36D5DD611}" srcOrd="0" destOrd="0" presId="urn:microsoft.com/office/officeart/2005/8/layout/orgChart1"/>
    <dgm:cxn modelId="{54F7B671-D774-AD4A-80C4-A7BC1D815019}" type="presParOf" srcId="{FFF69BA2-E1F6-0045-B7A6-72E36D5DD611}" destId="{E8C35A2B-30A2-374B-9266-3D8D48DE9F62}" srcOrd="0" destOrd="0" presId="urn:microsoft.com/office/officeart/2005/8/layout/orgChart1"/>
    <dgm:cxn modelId="{70A90AD3-7027-584B-BA87-0FF0325BD330}" type="presParOf" srcId="{E8C35A2B-30A2-374B-9266-3D8D48DE9F62}" destId="{C71D383D-D9BB-4945-AF1A-3F6217CC885F}" srcOrd="0" destOrd="0" presId="urn:microsoft.com/office/officeart/2005/8/layout/orgChart1"/>
    <dgm:cxn modelId="{1DE979EC-2664-9842-959C-CB8D1E73CBA9}" type="presParOf" srcId="{E8C35A2B-30A2-374B-9266-3D8D48DE9F62}" destId="{34B14BBF-2A51-D74E-92EC-1C4192F07FDD}" srcOrd="1" destOrd="0" presId="urn:microsoft.com/office/officeart/2005/8/layout/orgChart1"/>
    <dgm:cxn modelId="{0F3D61FB-2113-7A4A-A343-6B07351EC908}" type="presParOf" srcId="{FFF69BA2-E1F6-0045-B7A6-72E36D5DD611}" destId="{BD7F488E-D57F-9546-B77E-773895E6B1FD}" srcOrd="1" destOrd="0" presId="urn:microsoft.com/office/officeart/2005/8/layout/orgChart1"/>
    <dgm:cxn modelId="{A468DCA6-0BD5-0A42-B291-87F3D72D339C}" type="presParOf" srcId="{BD7F488E-D57F-9546-B77E-773895E6B1FD}" destId="{00A9D9F3-3DF3-2D42-B33C-86873BF2DE6C}" srcOrd="0" destOrd="0" presId="urn:microsoft.com/office/officeart/2005/8/layout/orgChart1"/>
    <dgm:cxn modelId="{CD1C4D84-8A78-CB4E-AD02-2D2C0383BE9C}" type="presParOf" srcId="{BD7F488E-D57F-9546-B77E-773895E6B1FD}" destId="{9B931290-F0AA-E947-BBD5-760D5C96A144}" srcOrd="1" destOrd="0" presId="urn:microsoft.com/office/officeart/2005/8/layout/orgChart1"/>
    <dgm:cxn modelId="{BADD2D31-C5FB-234B-A5A7-984F787BB0A4}" type="presParOf" srcId="{9B931290-F0AA-E947-BBD5-760D5C96A144}" destId="{CDEB11E1-15D5-7145-B74F-77F754E7F5E0}" srcOrd="0" destOrd="0" presId="urn:microsoft.com/office/officeart/2005/8/layout/orgChart1"/>
    <dgm:cxn modelId="{0ABC2722-1BCF-404B-9494-A510C4CEBABB}" type="presParOf" srcId="{CDEB11E1-15D5-7145-B74F-77F754E7F5E0}" destId="{13D1DFA9-9765-D84A-BF40-7FAC2E694999}" srcOrd="0" destOrd="0" presId="urn:microsoft.com/office/officeart/2005/8/layout/orgChart1"/>
    <dgm:cxn modelId="{D35B7304-97FE-7342-B687-720E995CD0D3}" type="presParOf" srcId="{CDEB11E1-15D5-7145-B74F-77F754E7F5E0}" destId="{E98720F1-3DB0-3847-8B72-C8701064D324}" srcOrd="1" destOrd="0" presId="urn:microsoft.com/office/officeart/2005/8/layout/orgChart1"/>
    <dgm:cxn modelId="{0A0CA66E-613E-9F42-9FE4-998E3EBC8E0C}" type="presParOf" srcId="{9B931290-F0AA-E947-BBD5-760D5C96A144}" destId="{3EDCD78C-4636-9A40-8ED9-4ED000467C25}" srcOrd="1" destOrd="0" presId="urn:microsoft.com/office/officeart/2005/8/layout/orgChart1"/>
    <dgm:cxn modelId="{DAC1CB6C-269A-1D4C-9941-0F761D0724E6}" type="presParOf" srcId="{9B931290-F0AA-E947-BBD5-760D5C96A144}" destId="{4B37633D-AAE8-A645-ABE6-AF70285BD069}" srcOrd="2" destOrd="0" presId="urn:microsoft.com/office/officeart/2005/8/layout/orgChart1"/>
    <dgm:cxn modelId="{7A6653CE-E9A8-7B42-A3B1-56A0BABA362C}" type="presParOf" srcId="{BD7F488E-D57F-9546-B77E-773895E6B1FD}" destId="{D17080A7-E69A-A649-B429-F28A02BFF9ED}" srcOrd="2" destOrd="0" presId="urn:microsoft.com/office/officeart/2005/8/layout/orgChart1"/>
    <dgm:cxn modelId="{22F5A399-B101-8444-AC90-EA19E636B710}" type="presParOf" srcId="{BD7F488E-D57F-9546-B77E-773895E6B1FD}" destId="{15D28777-1B50-FB4E-A390-471FC9AA7E73}" srcOrd="3" destOrd="0" presId="urn:microsoft.com/office/officeart/2005/8/layout/orgChart1"/>
    <dgm:cxn modelId="{E1CFEA47-06C7-DA45-A0F7-24F7AFD31D3B}" type="presParOf" srcId="{15D28777-1B50-FB4E-A390-471FC9AA7E73}" destId="{ED32EED5-9E28-4E49-8E51-A549055C6B20}" srcOrd="0" destOrd="0" presId="urn:microsoft.com/office/officeart/2005/8/layout/orgChart1"/>
    <dgm:cxn modelId="{ED6F5949-05DC-4443-A18C-653B80148B56}" type="presParOf" srcId="{ED32EED5-9E28-4E49-8E51-A549055C6B20}" destId="{EDF723C3-DA36-BA41-B2ED-3D1B21367362}" srcOrd="0" destOrd="0" presId="urn:microsoft.com/office/officeart/2005/8/layout/orgChart1"/>
    <dgm:cxn modelId="{57CFF40A-3DD5-CC41-91A8-C9A8BD2D5297}" type="presParOf" srcId="{ED32EED5-9E28-4E49-8E51-A549055C6B20}" destId="{22FA0E5B-7CF6-F345-AF55-74DB3E3E020E}" srcOrd="1" destOrd="0" presId="urn:microsoft.com/office/officeart/2005/8/layout/orgChart1"/>
    <dgm:cxn modelId="{F50C8FB7-8E26-5342-AC42-C220270A843E}" type="presParOf" srcId="{15D28777-1B50-FB4E-A390-471FC9AA7E73}" destId="{34DA6B0C-3A3C-D944-97A1-CAA00C99420F}" srcOrd="1" destOrd="0" presId="urn:microsoft.com/office/officeart/2005/8/layout/orgChart1"/>
    <dgm:cxn modelId="{FE4904BB-4553-B14D-B372-5178DEB004DD}" type="presParOf" srcId="{15D28777-1B50-FB4E-A390-471FC9AA7E73}" destId="{18D3A255-FB0A-F948-B7A7-90A5C69D53E7}" srcOrd="2" destOrd="0" presId="urn:microsoft.com/office/officeart/2005/8/layout/orgChart1"/>
    <dgm:cxn modelId="{53122BC9-55FC-D44C-B67B-85BC116E69DC}" type="presParOf" srcId="{BD7F488E-D57F-9546-B77E-773895E6B1FD}" destId="{3E29FE0F-0CF1-9743-8AC9-2E2811826F09}" srcOrd="4" destOrd="0" presId="urn:microsoft.com/office/officeart/2005/8/layout/orgChart1"/>
    <dgm:cxn modelId="{94C83D51-EBE2-104E-9095-60E3E8222439}" type="presParOf" srcId="{BD7F488E-D57F-9546-B77E-773895E6B1FD}" destId="{2D6B4A8F-7C4B-D248-ACBA-EE6608F599A7}" srcOrd="5" destOrd="0" presId="urn:microsoft.com/office/officeart/2005/8/layout/orgChart1"/>
    <dgm:cxn modelId="{5F887B5E-48A5-3543-A59B-DFBB86AF75B9}" type="presParOf" srcId="{2D6B4A8F-7C4B-D248-ACBA-EE6608F599A7}" destId="{3C6F4601-1E98-3E47-BE9C-975E5B5D6B82}" srcOrd="0" destOrd="0" presId="urn:microsoft.com/office/officeart/2005/8/layout/orgChart1"/>
    <dgm:cxn modelId="{1729A9BF-107D-A945-9909-E9B0BA02B89D}" type="presParOf" srcId="{3C6F4601-1E98-3E47-BE9C-975E5B5D6B82}" destId="{3E5B1067-65BB-DA4D-A6F0-510720242A95}" srcOrd="0" destOrd="0" presId="urn:microsoft.com/office/officeart/2005/8/layout/orgChart1"/>
    <dgm:cxn modelId="{4A7856C3-B86C-2F4C-BCA9-0C65550071F2}" type="presParOf" srcId="{3C6F4601-1E98-3E47-BE9C-975E5B5D6B82}" destId="{B6B178C4-BE8B-EA40-8F9B-2FC2020F447F}" srcOrd="1" destOrd="0" presId="urn:microsoft.com/office/officeart/2005/8/layout/orgChart1"/>
    <dgm:cxn modelId="{493142F5-124A-1448-9398-B96D2A028018}" type="presParOf" srcId="{2D6B4A8F-7C4B-D248-ACBA-EE6608F599A7}" destId="{68972EC6-4607-4B44-B2A1-4A94703C77B9}" srcOrd="1" destOrd="0" presId="urn:microsoft.com/office/officeart/2005/8/layout/orgChart1"/>
    <dgm:cxn modelId="{2971E8B6-F194-A148-8270-44F496FE014B}" type="presParOf" srcId="{2D6B4A8F-7C4B-D248-ACBA-EE6608F599A7}" destId="{9F8D80CB-1963-084B-A332-90725B9321E7}" srcOrd="2" destOrd="0" presId="urn:microsoft.com/office/officeart/2005/8/layout/orgChart1"/>
    <dgm:cxn modelId="{E0AE25B4-321F-CC4E-A4FC-28ED998B6ABD}" type="presParOf" srcId="{FFF69BA2-E1F6-0045-B7A6-72E36D5DD611}" destId="{08664B4D-474C-C943-86AB-215807978D8F}" srcOrd="2" destOrd="0" presId="urn:microsoft.com/office/officeart/2005/8/layout/orgChart1"/>
  </dgm:cxnLst>
  <dgm:bg>
    <a:solidFill>
      <a:srgbClr val="FFFF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A1F44-08D4-EA43-986B-C4D9DC173207}">
      <dsp:nvSpPr>
        <dsp:cNvPr id="0" name=""/>
        <dsp:cNvSpPr/>
      </dsp:nvSpPr>
      <dsp:spPr>
        <a:xfrm>
          <a:off x="1471897" y="1030880"/>
          <a:ext cx="2610338" cy="2610338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Core</a:t>
          </a:r>
          <a:r>
            <a:rPr lang="it-IT" sz="3200" b="1" kern="1200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32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stability</a:t>
          </a:r>
          <a:endParaRPr lang="it-IT" sz="3200" b="1" kern="1200" dirty="0">
            <a:solidFill>
              <a:srgbClr val="0000FF"/>
            </a:solidFill>
            <a:latin typeface="Bradley Hand Bold"/>
            <a:cs typeface="Bradley Hand Bold"/>
          </a:endParaRPr>
        </a:p>
      </dsp:txBody>
      <dsp:txXfrm>
        <a:off x="1854172" y="1413155"/>
        <a:ext cx="1845788" cy="1845788"/>
      </dsp:txXfrm>
    </dsp:sp>
    <dsp:sp modelId="{8CCC9D31-9E88-174A-8642-48B6CB707E1C}">
      <dsp:nvSpPr>
        <dsp:cNvPr id="0" name=""/>
        <dsp:cNvSpPr/>
      </dsp:nvSpPr>
      <dsp:spPr>
        <a:xfrm>
          <a:off x="2124481" y="465"/>
          <a:ext cx="1305169" cy="1305169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Inner-outer</a:t>
          </a:r>
          <a:endParaRPr lang="it-IT" sz="2000" b="1" kern="1200" dirty="0">
            <a:solidFill>
              <a:srgbClr val="0000FF"/>
            </a:solidFill>
            <a:latin typeface="Bradley Hand Bold"/>
            <a:cs typeface="Bradley Hand Bold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Unit</a:t>
          </a:r>
          <a:endParaRPr lang="it-IT" sz="2000" b="1" kern="1200" dirty="0">
            <a:solidFill>
              <a:srgbClr val="0000FF"/>
            </a:solidFill>
            <a:latin typeface="Bradley Hand Bold"/>
            <a:cs typeface="Bradley Hand Bold"/>
          </a:endParaRPr>
        </a:p>
      </dsp:txBody>
      <dsp:txXfrm>
        <a:off x="2315619" y="191603"/>
        <a:ext cx="922893" cy="922893"/>
      </dsp:txXfrm>
    </dsp:sp>
    <dsp:sp modelId="{765014F0-FF6F-BF46-A78E-E71D28898E63}">
      <dsp:nvSpPr>
        <dsp:cNvPr id="0" name=""/>
        <dsp:cNvSpPr/>
      </dsp:nvSpPr>
      <dsp:spPr>
        <a:xfrm>
          <a:off x="3824412" y="1700396"/>
          <a:ext cx="1305169" cy="1305169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solidFill>
                <a:srgbClr val="0000FF"/>
              </a:solidFill>
              <a:latin typeface="Bradley Hand Bold"/>
              <a:cs typeface="Bradley Hand Bold"/>
            </a:rPr>
            <a:t>IAP</a:t>
          </a:r>
        </a:p>
      </dsp:txBody>
      <dsp:txXfrm>
        <a:off x="4015550" y="1891534"/>
        <a:ext cx="922893" cy="922893"/>
      </dsp:txXfrm>
    </dsp:sp>
    <dsp:sp modelId="{5F7FF96B-E3A7-994F-8017-E4C7FFA1F6A9}">
      <dsp:nvSpPr>
        <dsp:cNvPr id="0" name=""/>
        <dsp:cNvSpPr/>
      </dsp:nvSpPr>
      <dsp:spPr>
        <a:xfrm>
          <a:off x="2124481" y="3400327"/>
          <a:ext cx="1305169" cy="1305169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solidFill>
                <a:srgbClr val="0000FF"/>
              </a:solidFill>
              <a:latin typeface="Bradley Hand Bold"/>
              <a:cs typeface="Bradley Hand Bold"/>
            </a:rPr>
            <a:t>TLF</a:t>
          </a:r>
        </a:p>
      </dsp:txBody>
      <dsp:txXfrm>
        <a:off x="2315619" y="3591465"/>
        <a:ext cx="922893" cy="922893"/>
      </dsp:txXfrm>
    </dsp:sp>
    <dsp:sp modelId="{A3F5E2EE-FB66-DB42-B531-EAA631E6E893}">
      <dsp:nvSpPr>
        <dsp:cNvPr id="0" name=""/>
        <dsp:cNvSpPr/>
      </dsp:nvSpPr>
      <dsp:spPr>
        <a:xfrm>
          <a:off x="424550" y="1700396"/>
          <a:ext cx="1305169" cy="1305169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solidFill>
                <a:srgbClr val="0000FF"/>
              </a:solidFill>
              <a:latin typeface="Bradley Hand Bold"/>
              <a:cs typeface="Bradley Hand Bold"/>
            </a:rPr>
            <a:t>APA</a:t>
          </a:r>
        </a:p>
      </dsp:txBody>
      <dsp:txXfrm>
        <a:off x="615688" y="1891534"/>
        <a:ext cx="922893" cy="9228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9FE0F-0CF1-9743-8AC9-2E2811826F09}">
      <dsp:nvSpPr>
        <dsp:cNvPr id="0" name=""/>
        <dsp:cNvSpPr/>
      </dsp:nvSpPr>
      <dsp:spPr>
        <a:xfrm>
          <a:off x="4114800" y="1982187"/>
          <a:ext cx="2884944" cy="498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794"/>
              </a:lnTo>
              <a:lnTo>
                <a:pt x="2884944" y="280794"/>
              </a:lnTo>
              <a:lnTo>
                <a:pt x="2884944" y="498086"/>
              </a:lnTo>
            </a:path>
          </a:pathLst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7080A7-E69A-A649-B429-F28A02BFF9ED}">
      <dsp:nvSpPr>
        <dsp:cNvPr id="0" name=""/>
        <dsp:cNvSpPr/>
      </dsp:nvSpPr>
      <dsp:spPr>
        <a:xfrm>
          <a:off x="4069080" y="1982187"/>
          <a:ext cx="91440" cy="4980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8086"/>
              </a:lnTo>
            </a:path>
          </a:pathLst>
        </a:custGeom>
        <a:noFill/>
        <a:ln w="5715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A9D9F3-3DF3-2D42-B33C-86873BF2DE6C}">
      <dsp:nvSpPr>
        <dsp:cNvPr id="0" name=""/>
        <dsp:cNvSpPr/>
      </dsp:nvSpPr>
      <dsp:spPr>
        <a:xfrm>
          <a:off x="1229855" y="1982187"/>
          <a:ext cx="2884944" cy="498086"/>
        </a:xfrm>
        <a:custGeom>
          <a:avLst/>
          <a:gdLst/>
          <a:ahLst/>
          <a:cxnLst/>
          <a:rect l="0" t="0" r="0" b="0"/>
          <a:pathLst>
            <a:path>
              <a:moveTo>
                <a:pt x="2884944" y="0"/>
              </a:moveTo>
              <a:lnTo>
                <a:pt x="2884944" y="280794"/>
              </a:lnTo>
              <a:lnTo>
                <a:pt x="0" y="280794"/>
              </a:lnTo>
              <a:lnTo>
                <a:pt x="0" y="498086"/>
              </a:lnTo>
            </a:path>
          </a:pathLst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1D383D-D9BB-4945-AF1A-3F6217CC885F}">
      <dsp:nvSpPr>
        <dsp:cNvPr id="0" name=""/>
        <dsp:cNvSpPr/>
      </dsp:nvSpPr>
      <dsp:spPr>
        <a:xfrm>
          <a:off x="2889620" y="344762"/>
          <a:ext cx="2450358" cy="163742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Spinal</a:t>
          </a:r>
          <a:r>
            <a:rPr lang="it-IT" sz="2400" b="1" kern="1200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stabilization</a:t>
          </a:r>
          <a:r>
            <a:rPr lang="it-IT" sz="2400" b="1" kern="1200" dirty="0">
              <a:solidFill>
                <a:srgbClr val="0000FF"/>
              </a:solidFill>
              <a:latin typeface="Bradley Hand Bold"/>
              <a:cs typeface="Bradley Hand Bold"/>
            </a:rPr>
            <a:t> system</a:t>
          </a:r>
        </a:p>
      </dsp:txBody>
      <dsp:txXfrm>
        <a:off x="2889620" y="344762"/>
        <a:ext cx="2450358" cy="1637425"/>
      </dsp:txXfrm>
    </dsp:sp>
    <dsp:sp modelId="{13D1DFA9-9765-D84A-BF40-7FAC2E694999}">
      <dsp:nvSpPr>
        <dsp:cNvPr id="0" name=""/>
        <dsp:cNvSpPr/>
      </dsp:nvSpPr>
      <dsp:spPr>
        <a:xfrm>
          <a:off x="4675" y="2480274"/>
          <a:ext cx="2450358" cy="163742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Control</a:t>
          </a:r>
          <a:r>
            <a:rPr lang="it-IT" sz="2400" b="1" kern="1200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subsystem</a:t>
          </a:r>
          <a:endParaRPr lang="it-IT" sz="2400" b="1" kern="1200" dirty="0">
            <a:solidFill>
              <a:srgbClr val="0000FF"/>
            </a:solidFill>
            <a:latin typeface="Bradley Hand Bold"/>
            <a:cs typeface="Bradley Hand Bold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400" b="1" kern="1200" dirty="0">
            <a:solidFill>
              <a:srgbClr val="0000FF"/>
            </a:solidFill>
            <a:latin typeface="Bradley Hand Bold"/>
            <a:cs typeface="Bradley Hand Bold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neural</a:t>
          </a:r>
          <a:endParaRPr lang="it-IT" sz="2400" b="1" kern="1200" dirty="0">
            <a:solidFill>
              <a:srgbClr val="0000FF"/>
            </a:solidFill>
            <a:latin typeface="Bradley Hand Bold"/>
            <a:cs typeface="Bradley Hand Bold"/>
          </a:endParaRPr>
        </a:p>
      </dsp:txBody>
      <dsp:txXfrm>
        <a:off x="4675" y="2480274"/>
        <a:ext cx="2450358" cy="1637425"/>
      </dsp:txXfrm>
    </dsp:sp>
    <dsp:sp modelId="{EDF723C3-DA36-BA41-B2ED-3D1B21367362}">
      <dsp:nvSpPr>
        <dsp:cNvPr id="0" name=""/>
        <dsp:cNvSpPr/>
      </dsp:nvSpPr>
      <dsp:spPr>
        <a:xfrm>
          <a:off x="2889620" y="2480274"/>
          <a:ext cx="2450358" cy="163742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rgbClr val="0000FF"/>
              </a:solidFill>
              <a:latin typeface="Bradley Hand Bold"/>
              <a:cs typeface="Bradley Hand Bold"/>
            </a:rPr>
            <a:t>Passive </a:t>
          </a: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subsystem</a:t>
          </a:r>
          <a:r>
            <a:rPr lang="it-IT" sz="2400" b="1" kern="1200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400" b="1" kern="1200" dirty="0">
            <a:solidFill>
              <a:srgbClr val="0000FF"/>
            </a:solidFill>
            <a:latin typeface="Bradley Hand Bold"/>
            <a:cs typeface="Bradley Hand Bold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Spinal</a:t>
          </a:r>
          <a:r>
            <a:rPr lang="it-IT" sz="2400" b="1" kern="1200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column</a:t>
          </a:r>
          <a:endParaRPr lang="it-IT" sz="2400" b="1" kern="1200" dirty="0">
            <a:solidFill>
              <a:srgbClr val="0000FF"/>
            </a:solidFill>
            <a:latin typeface="Bradley Hand Bold"/>
            <a:cs typeface="Bradley Hand Bold"/>
          </a:endParaRPr>
        </a:p>
      </dsp:txBody>
      <dsp:txXfrm>
        <a:off x="2889620" y="2480274"/>
        <a:ext cx="2450358" cy="1637425"/>
      </dsp:txXfrm>
    </dsp:sp>
    <dsp:sp modelId="{3E5B1067-65BB-DA4D-A6F0-510720242A95}">
      <dsp:nvSpPr>
        <dsp:cNvPr id="0" name=""/>
        <dsp:cNvSpPr/>
      </dsp:nvSpPr>
      <dsp:spPr>
        <a:xfrm>
          <a:off x="5774565" y="2480274"/>
          <a:ext cx="2450358" cy="1637425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b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Active</a:t>
          </a:r>
          <a:r>
            <a:rPr lang="it-IT" sz="2400" b="1" kern="1200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subsystem</a:t>
          </a:r>
          <a:endParaRPr lang="it-IT" sz="2400" b="1" kern="1200" dirty="0">
            <a:solidFill>
              <a:srgbClr val="0000FF"/>
            </a:solidFill>
            <a:latin typeface="Bradley Hand Bold"/>
            <a:cs typeface="Bradley Hand Bold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400" b="1" kern="1200" dirty="0">
            <a:solidFill>
              <a:srgbClr val="0000FF"/>
            </a:solidFill>
            <a:latin typeface="Bradley Hand Bold"/>
            <a:cs typeface="Bradley Hand Bold"/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Spinal</a:t>
          </a:r>
          <a:r>
            <a:rPr lang="it-IT" sz="2400" b="1" kern="1200" dirty="0">
              <a:solidFill>
                <a:srgbClr val="0000FF"/>
              </a:solidFill>
              <a:latin typeface="Bradley Hand Bold"/>
              <a:cs typeface="Bradley Hand Bold"/>
            </a:rPr>
            <a:t> </a:t>
          </a:r>
          <a:r>
            <a:rPr lang="it-IT" sz="2400" b="1" kern="1200" dirty="0" err="1">
              <a:solidFill>
                <a:srgbClr val="0000FF"/>
              </a:solidFill>
              <a:latin typeface="Bradley Hand Bold"/>
              <a:cs typeface="Bradley Hand Bold"/>
            </a:rPr>
            <a:t>muscle</a:t>
          </a:r>
          <a:endParaRPr lang="it-IT" sz="2400" b="1" kern="1200" dirty="0">
            <a:solidFill>
              <a:srgbClr val="0000FF"/>
            </a:solidFill>
            <a:latin typeface="Bradley Hand Bold"/>
            <a:cs typeface="Bradley Hand Bold"/>
          </a:endParaRPr>
        </a:p>
      </dsp:txBody>
      <dsp:txXfrm>
        <a:off x="5774565" y="2480274"/>
        <a:ext cx="2450358" cy="1637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62102-C4E6-C244-9649-ABED0DBBC7E6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9505B-C520-0742-8D01-13EBEC82AFF6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L’idea del </a:t>
            </a:r>
            <a:r>
              <a:rPr lang="it-IT" dirty="0" err="1"/>
              <a:t>Core</a:t>
            </a:r>
            <a:r>
              <a:rPr lang="it-IT" baseline="0" dirty="0"/>
              <a:t> come un’unità funzionale è stata intuita e successivamente definita proprio nell’ambito dell’esercizio fisico, per poi diventare un concetto chiave dell’anatomia funzionale</a:t>
            </a:r>
          </a:p>
          <a:p>
            <a:r>
              <a:rPr lang="it-IT" baseline="0" dirty="0"/>
              <a:t>(L’anatomia funzionale è una nuova branca di questa scienza che pensa in termini di relazioni </a:t>
            </a:r>
            <a:r>
              <a:rPr lang="it-IT" baseline="0" dirty="0" err="1"/>
              <a:t>ecc…</a:t>
            </a:r>
            <a:r>
              <a:rPr lang="it-IT" baseline="0" dirty="0"/>
              <a:t>)</a:t>
            </a:r>
          </a:p>
          <a:p>
            <a:r>
              <a:rPr lang="it-IT" baseline="0" dirty="0"/>
              <a:t>Diversi autori hanno fornito negli ultimi anni definizioni, modelli e prove scientifiche a supporto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9505B-C520-0742-8D01-13EBEC82AFF6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FD5BF4-EAE8-1B4F-A7DD-5E289C803576}" type="slidenum">
              <a:rPr lang="it-IT">
                <a:latin typeface="Times New Roman" pitchFamily="-104" charset="0"/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it-IT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3" name="Text Box 1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"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musculature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can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29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pairs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lumbo-pelvic-hip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complex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stabilize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spine,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pelvis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kinetic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chain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during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func-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tional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movements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(26).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commonly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referred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"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power-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house" or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foundation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limb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(I).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theo-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rized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create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foundation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contraction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increased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intra-abdominal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pressure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inher-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it-IT" dirty="0"/>
          </a:p>
          <a:p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unstable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spint-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(10, 25, 33, 61).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stability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spine in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produce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force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prevent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injury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trunk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sufficient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strength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endurance,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recruitment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patterns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(10). </a:t>
            </a:r>
            <a:endParaRPr lang="it-IT" dirty="0"/>
          </a:p>
          <a:p>
            <a:pPr eaLnBrk="1" hangingPunct="1">
              <a:spcBef>
                <a:spcPct val="0"/>
              </a:spcBef>
            </a:pPr>
            <a:endParaRPr lang="it-IT" dirty="0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FD5BF4-EAE8-1B4F-A7DD-5E289C803576}" type="slidenum">
              <a:rPr lang="it-IT">
                <a:latin typeface="Times New Roman" pitchFamily="-104" charset="0"/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it-IT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3" name="Text Box 1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"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musculature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can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29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pairs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lumbo-pelvic-hip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complex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stabilize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spine,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pelvis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kinetic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chain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during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func-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tional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movements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(26).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commonly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referred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"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power-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house" or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foundation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limb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(I).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theo-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rized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create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foundation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contraction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increased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intra-abdominal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pressure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inher-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it-IT" dirty="0"/>
          </a:p>
          <a:p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unstable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spint-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(10, 25, 33, 61).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stability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spine in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produce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force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prevent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injury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trunk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sufficient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strength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endurance,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recruitment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patterns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(10). </a:t>
            </a:r>
            <a:endParaRPr lang="it-IT" dirty="0"/>
          </a:p>
          <a:p>
            <a:pPr eaLnBrk="1" hangingPunct="1">
              <a:spcBef>
                <a:spcPct val="0"/>
              </a:spcBef>
            </a:pPr>
            <a:endParaRPr lang="it-IT" dirty="0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FD5BF4-EAE8-1B4F-A7DD-5E289C803576}" type="slidenum">
              <a:rPr lang="it-IT">
                <a:latin typeface="Times New Roman" pitchFamily="-104" charset="0"/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it-IT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3" name="Text Box 1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"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musculature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can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29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pairs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lumbo-pelvic-hip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complex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stabilize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spine,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pelvis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kinetic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chain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during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func-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tional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movements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(26).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commonly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referred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"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power-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house" or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foundation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limb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(I).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theo-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rized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create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foundation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contraction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increased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intra-abdominal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pressure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inher-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it-IT" dirty="0"/>
          </a:p>
          <a:p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unstable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spint-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(10, 25, 33, 61).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stability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spine in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produce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force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prevent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injury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trunk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sufficient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strength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endurance,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recruitment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patterns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(10). </a:t>
            </a:r>
            <a:endParaRPr lang="it-IT" dirty="0"/>
          </a:p>
          <a:p>
            <a:pPr eaLnBrk="1" hangingPunct="1">
              <a:spcBef>
                <a:spcPct val="0"/>
              </a:spcBef>
            </a:pPr>
            <a:endParaRPr lang="it-IT" dirty="0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FD5BF4-EAE8-1B4F-A7DD-5E289C803576}" type="slidenum">
              <a:rPr lang="it-IT">
                <a:latin typeface="Times New Roman" pitchFamily="-104" charset="0"/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it-IT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3" name="Text Box 1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"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musculature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can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29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pairs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lumbo-pelvic-hip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complex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stabilize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spine,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pelvis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kinetic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chain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during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func-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tional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movements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(26).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commonly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referred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"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power-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house" or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foundation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limb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(I).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theo-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rized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create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foundation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contraction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increased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intra-abdominal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pressure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inher-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it-IT" dirty="0"/>
          </a:p>
          <a:p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ently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unstable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spint-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(10, 25, 33, 61).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ensure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stability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spine in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order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produce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force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prevent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injury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trunk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muscles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sufficient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strength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endurance, and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recruitment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patterns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(10). </a:t>
            </a:r>
            <a:endParaRPr lang="it-IT" dirty="0"/>
          </a:p>
          <a:p>
            <a:pPr eaLnBrk="1" hangingPunct="1">
              <a:spcBef>
                <a:spcPct val="0"/>
              </a:spcBef>
            </a:pPr>
            <a:endParaRPr lang="it-IT" dirty="0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A9626F-55FC-0842-9715-6EF20F3DB1C4}" type="slidenum">
              <a:rPr lang="it-IT">
                <a:latin typeface="Times New Roman" pitchFamily="-104" charset="0"/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it-IT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675" name="Text Box 1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>
              <a:latin typeface="Times New Roman" pitchFamily="-10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egnaposto immagine diapositiva 1">
            <a:extLst>
              <a:ext uri="{FF2B5EF4-FFF2-40B4-BE49-F238E27FC236}">
                <a16:creationId xmlns:a16="http://schemas.microsoft.com/office/drawing/2014/main" id="{947DDA7B-4F0A-9B41-9F19-04B4F35E99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2" name="Segnaposto note 2">
            <a:extLst>
              <a:ext uri="{FF2B5EF4-FFF2-40B4-BE49-F238E27FC236}">
                <a16:creationId xmlns:a16="http://schemas.microsoft.com/office/drawing/2014/main" id="{77AC7340-4C47-2D4B-B4E2-66CF552A0C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 altLang="it-IT"/>
              <a:t>Vedi densità</a:t>
            </a:r>
          </a:p>
        </p:txBody>
      </p:sp>
      <p:sp>
        <p:nvSpPr>
          <p:cNvPr id="66563" name="Segnaposto numero diapositiva 3">
            <a:extLst>
              <a:ext uri="{FF2B5EF4-FFF2-40B4-BE49-F238E27FC236}">
                <a16:creationId xmlns:a16="http://schemas.microsoft.com/office/drawing/2014/main" id="{8B099C2D-5B27-DD45-9ED5-273771C2E5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</a:defRPr>
            </a:lvl9pPr>
          </a:lstStyle>
          <a:p>
            <a:fld id="{4C3956C2-A0BA-D94F-BBFD-FE6560CC3BC0}" type="slidenum">
              <a:rPr lang="it-IT" altLang="it-IT">
                <a:latin typeface="Calibri" panose="020F0502020204030204" pitchFamily="34" charset="0"/>
              </a:rPr>
              <a:pPr/>
              <a:t>17</a:t>
            </a:fld>
            <a:endParaRPr lang="it-IT" altLang="it-I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542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168397" y="274638"/>
            <a:ext cx="712893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A53A6-F755-F649-9FE8-F1ED1737718F}" type="datetimeFigureOut">
              <a:rPr lang="it-IT" smtClean="0"/>
              <a:pPr/>
              <a:t>14/05/18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6DC17-9541-8D47-9B36-2A3DADA22F79}" type="slidenum">
              <a:rPr lang="it-IT" smtClean="0"/>
              <a:pPr/>
              <a:t>‹#›</a:t>
            </a:fld>
            <a:endParaRPr lang="it-IT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r="24514" b="1884"/>
          <a:stretch>
            <a:fillRect/>
          </a:stretch>
        </p:blipFill>
        <p:spPr bwMode="auto">
          <a:xfrm>
            <a:off x="7789826" y="106365"/>
            <a:ext cx="1354174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Immagine 7" descr="CONI LOGO.png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1700"/>
            <a:ext cx="1498601" cy="1130300"/>
          </a:xfrm>
          <a:prstGeom prst="rect">
            <a:avLst/>
          </a:prstGeom>
        </p:spPr>
      </p:pic>
      <p:cxnSp>
        <p:nvCxnSpPr>
          <p:cNvPr id="10" name="Connettore 1 9"/>
          <p:cNvCxnSpPr/>
          <p:nvPr userDrawn="1"/>
        </p:nvCxnSpPr>
        <p:spPr>
          <a:xfrm>
            <a:off x="457200" y="6237819"/>
            <a:ext cx="8229600" cy="1588"/>
          </a:xfrm>
          <a:prstGeom prst="line">
            <a:avLst/>
          </a:prstGeom>
          <a:ln w="38100" cap="flat" cmpd="sng" algn="ctr">
            <a:gradFill flip="none" rotWithShape="1">
              <a:gsLst>
                <a:gs pos="60000">
                  <a:srgbClr val="0000FF"/>
                </a:gs>
                <a:gs pos="100000">
                  <a:srgbClr val="FFFFFF"/>
                </a:gs>
                <a:gs pos="20000">
                  <a:srgbClr val="00009C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b="1" kern="1200">
          <a:solidFill>
            <a:srgbClr val="00008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00008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00008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008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008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00008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299755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it-IT" dirty="0" err="1"/>
              <a:t> </a:t>
            </a:r>
            <a:r>
              <a:rPr lang="en-US" b="1" dirty="0"/>
              <a:t>“Core training, functional training </a:t>
            </a:r>
            <a:r>
              <a:rPr lang="en-US" b="1" dirty="0" err="1"/>
              <a:t>e</a:t>
            </a:r>
            <a:r>
              <a:rPr lang="en-US" b="1" dirty="0"/>
              <a:t> </a:t>
            </a:r>
            <a:r>
              <a:rPr lang="en-US" b="1" dirty="0" err="1"/>
              <a:t>preparazione</a:t>
            </a:r>
            <a:r>
              <a:rPr lang="en-US" b="1" dirty="0"/>
              <a:t> </a:t>
            </a:r>
            <a:r>
              <a:rPr lang="en-US" b="1" dirty="0" err="1"/>
              <a:t>fisica</a:t>
            </a:r>
            <a:r>
              <a:rPr lang="en-US" b="1" dirty="0"/>
              <a:t>”</a:t>
            </a:r>
            <a:br>
              <a:rPr lang="en-US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699937"/>
            <a:ext cx="6400800" cy="2565400"/>
          </a:xfrm>
        </p:spPr>
        <p:txBody>
          <a:bodyPr>
            <a:normAutofit/>
          </a:bodyPr>
          <a:lstStyle/>
          <a:p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cura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di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</a:p>
          <a:p>
            <a:r>
              <a:rPr lang="en-US" sz="20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Dott. Pascal Izzicupo</a:t>
            </a:r>
          </a:p>
          <a:p>
            <a:r>
              <a:rPr lang="en-US" sz="20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Dott.ssa Iris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Puca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000" baseline="30000" dirty="0"/>
              <a:t>2</a:t>
            </a:r>
            <a:r>
              <a:rPr lang="en-US" sz="2000" b="1" dirty="0"/>
              <a:t>Dott.ssa Federica Lancia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it-IT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85800" y="991757"/>
            <a:ext cx="7772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D2002F"/>
                </a:solidFill>
              </a:rPr>
              <a:t>La Scuola Regionale dello Sport d’Abruzzo, in collaborazione con l’Università degli Studi “G. d’Annunzio”, Chieti </a:t>
            </a:r>
            <a:r>
              <a:rPr lang="it-IT" sz="2000" b="1" dirty="0" err="1">
                <a:solidFill>
                  <a:srgbClr val="D2002F"/>
                </a:solidFill>
              </a:rPr>
              <a:t>–</a:t>
            </a:r>
            <a:r>
              <a:rPr lang="it-IT" sz="2000" b="1" dirty="0">
                <a:solidFill>
                  <a:srgbClr val="D2002F"/>
                </a:solidFill>
              </a:rPr>
              <a:t> Pescara organizza</a:t>
            </a:r>
            <a:br>
              <a:rPr lang="it-IT" sz="2000" b="1" dirty="0">
                <a:solidFill>
                  <a:srgbClr val="D2002F"/>
                </a:solidFill>
              </a:rPr>
            </a:br>
            <a:r>
              <a:rPr lang="it-IT" sz="2000" b="1" dirty="0">
                <a:solidFill>
                  <a:srgbClr val="D2002F"/>
                </a:solidFill>
              </a:rPr>
              <a:t>un seminario sul tema:</a:t>
            </a:r>
            <a:endParaRPr lang="it-IT" sz="2000" dirty="0">
              <a:solidFill>
                <a:srgbClr val="D2002F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38661" y="6265337"/>
            <a:ext cx="880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it-IT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Docente Scuola Regionale dello Sport Abruzzo; DMSI, Università “G. d’Annunzio” di </a:t>
            </a:r>
            <a:r>
              <a:rPr lang="it-IT" sz="12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Chieti-Pescara</a:t>
            </a:r>
            <a:endParaRPr lang="it-IT" sz="12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it-IT" sz="12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Laurea in Scienze e Tecniche delle Attività Motorie Preventive e Adattate, presso Università “G. d’Annunzio” di </a:t>
            </a:r>
            <a:r>
              <a:rPr lang="it-IT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Chieti-Pescara</a:t>
            </a:r>
            <a:endParaRPr lang="it-IT" sz="12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it-IT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HICS </a:t>
            </a:r>
            <a:r>
              <a:rPr lang="it-IT" dirty="0" err="1"/>
              <a:t>complex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Da </a:t>
            </a:r>
            <a:r>
              <a:rPr lang="it-IT" dirty="0" err="1"/>
              <a:t>Hips</a:t>
            </a:r>
            <a:r>
              <a:rPr lang="it-IT" dirty="0"/>
              <a:t> </a:t>
            </a:r>
            <a:r>
              <a:rPr lang="it-IT" dirty="0" err="1"/>
              <a:t>–</a:t>
            </a:r>
            <a:r>
              <a:rPr lang="it-IT" dirty="0"/>
              <a:t> </a:t>
            </a:r>
            <a:r>
              <a:rPr lang="it-IT" dirty="0" err="1"/>
              <a:t>Core</a:t>
            </a:r>
            <a:r>
              <a:rPr lang="it-IT" dirty="0"/>
              <a:t> </a:t>
            </a:r>
            <a:r>
              <a:rPr lang="it-IT" dirty="0" err="1"/>
              <a:t>–</a:t>
            </a:r>
            <a:r>
              <a:rPr lang="it-IT" dirty="0"/>
              <a:t> </a:t>
            </a:r>
            <a:r>
              <a:rPr lang="it-IT" dirty="0" err="1"/>
              <a:t>Scapula</a:t>
            </a:r>
            <a:r>
              <a:rPr lang="it-IT" dirty="0"/>
              <a:t> </a:t>
            </a:r>
          </a:p>
          <a:p>
            <a:r>
              <a:rPr lang="it-IT" dirty="0"/>
              <a:t>Ciascuna parte è sia un anello motore della catena, sia un giunto stabilizzante.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08EBD-7B7F-F04C-A414-9ADC8C17960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Aspetti </a:t>
            </a:r>
            <a:r>
              <a:rPr lang="it-IT" dirty="0" err="1"/>
              <a:t>anatomo</a:t>
            </a:r>
            <a:r>
              <a:rPr lang="it-IT" dirty="0"/>
              <a:t>-fisiologici</a:t>
            </a:r>
          </a:p>
        </p:txBody>
      </p:sp>
      <p:graphicFrame>
        <p:nvGraphicFramePr>
          <p:cNvPr id="7" name="Segnaposto contenuto 14"/>
          <p:cNvGraphicFramePr>
            <a:graphicFrameLocks/>
          </p:cNvGraphicFramePr>
          <p:nvPr/>
        </p:nvGraphicFramePr>
        <p:xfrm>
          <a:off x="1964267" y="1413936"/>
          <a:ext cx="5554133" cy="470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ttangolo 7"/>
          <p:cNvSpPr/>
          <p:nvPr/>
        </p:nvSpPr>
        <p:spPr>
          <a:xfrm>
            <a:off x="458133" y="6370137"/>
            <a:ext cx="3012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Modello di </a:t>
            </a:r>
            <a:r>
              <a:rPr lang="it-IT" dirty="0" err="1"/>
              <a:t>Cholewicki</a:t>
            </a:r>
            <a:r>
              <a:rPr lang="it-IT" dirty="0"/>
              <a:t> </a:t>
            </a:r>
            <a:r>
              <a:rPr lang="it-IT" i="1" dirty="0" err="1"/>
              <a:t>et</a:t>
            </a:r>
            <a:r>
              <a:rPr lang="it-IT" i="1" dirty="0"/>
              <a:t> al.</a:t>
            </a:r>
          </a:p>
        </p:txBody>
      </p:sp>
    </p:spTree>
    <p:extLst>
      <p:ext uri="{BB962C8B-B14F-4D97-AF65-F5344CB8AC3E}">
        <p14:creationId xmlns:p14="http://schemas.microsoft.com/office/powerpoint/2010/main" val="1907861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Anatomia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it-IT" dirty="0" err="1"/>
              <a:t>Inner</a:t>
            </a:r>
            <a:r>
              <a:rPr lang="it-IT" dirty="0"/>
              <a:t> </a:t>
            </a:r>
            <a:r>
              <a:rPr lang="it-IT" dirty="0" err="1"/>
              <a:t>unit</a:t>
            </a:r>
            <a:endParaRPr lang="it-IT" dirty="0"/>
          </a:p>
        </p:txBody>
      </p:sp>
      <p:sp>
        <p:nvSpPr>
          <p:cNvPr id="10" name="Segnaposto contenuto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Segnaposto testo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23D3AF-4793-E54E-A156-C316486759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Anatomia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it-IT" dirty="0" err="1"/>
              <a:t>Inner</a:t>
            </a:r>
            <a:r>
              <a:rPr lang="it-IT" dirty="0"/>
              <a:t> </a:t>
            </a:r>
            <a:r>
              <a:rPr lang="it-IT" dirty="0" err="1"/>
              <a:t>unit</a:t>
            </a: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it-IT" dirty="0" err="1"/>
              <a:t>Outer</a:t>
            </a:r>
            <a:r>
              <a:rPr lang="it-IT" dirty="0"/>
              <a:t> </a:t>
            </a:r>
            <a:r>
              <a:rPr lang="it-IT" dirty="0" err="1"/>
              <a:t>unit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t-IT" dirty="0"/>
              <a:t>Muscoli più superficiali, principalmente </a:t>
            </a:r>
            <a:r>
              <a:rPr lang="it-IT" dirty="0" err="1"/>
              <a:t>fasici</a:t>
            </a:r>
            <a:r>
              <a:rPr lang="it-IT" dirty="0"/>
              <a:t>, come obliqui e retto dell’addome, quadrato dei lombi,  adduttori, che hanno la duplice azione di stabilizzare (azione tonica) e di muovere (azione </a:t>
            </a:r>
            <a:r>
              <a:rPr lang="it-IT" dirty="0" err="1"/>
              <a:t>fasica</a:t>
            </a:r>
            <a:r>
              <a:rPr lang="it-IT" dirty="0"/>
              <a:t>).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15CF6-61D2-DA46-98DD-91025B51AD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olo 1">
            <a:extLst>
              <a:ext uri="{FF2B5EF4-FFF2-40B4-BE49-F238E27FC236}">
                <a16:creationId xmlns:a16="http://schemas.microsoft.com/office/drawing/2014/main" id="{FD032579-C346-264D-80F5-6F06F528D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55298" name="Segnaposto testo 2">
            <a:extLst>
              <a:ext uri="{FF2B5EF4-FFF2-40B4-BE49-F238E27FC236}">
                <a16:creationId xmlns:a16="http://schemas.microsoft.com/office/drawing/2014/main" id="{F10D757E-2378-3840-8284-5833D4639D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Trasverso dell’addome</a:t>
            </a:r>
          </a:p>
        </p:txBody>
      </p:sp>
      <p:sp>
        <p:nvSpPr>
          <p:cNvPr id="55299" name="Segnaposto contenuto 3">
            <a:extLst>
              <a:ext uri="{FF2B5EF4-FFF2-40B4-BE49-F238E27FC236}">
                <a16:creationId xmlns:a16="http://schemas.microsoft.com/office/drawing/2014/main" id="{0B2A9646-A1F5-5D4A-A2C3-6862F2E79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87575"/>
            <a:ext cx="4040188" cy="3951288"/>
          </a:xfrm>
          <a:ln w="9525">
            <a:noFill/>
          </a:ln>
          <a:extLst>
            <a:ext uri="{91240B29-F687-4F45-9708-019B960494DF}">
              <a14:hiddenLine xmlns:a14="http://schemas.microsoft.com/office/drawing/2010/main" w="28575" cap="flat" algn="ctr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sz="2200">
                <a:latin typeface="Bradley Hand Bold" pitchFamily="2" charset="77"/>
                <a:cs typeface="Bradley Hand Bold" pitchFamily="2" charset="77"/>
              </a:rPr>
              <a:t>O: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900">
                <a:latin typeface="Bradley Hand Bold" pitchFamily="2" charset="77"/>
                <a:cs typeface="Bradley Hand Bold" pitchFamily="2" charset="77"/>
              </a:rPr>
              <a:t>superficie interna VII – xII cartilagine costale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900">
                <a:latin typeface="Bradley Hand Bold" pitchFamily="2" charset="77"/>
                <a:cs typeface="Bradley Hand Bold" pitchFamily="2" charset="77"/>
              </a:rPr>
              <a:t>Cresta iliaca e terzo laterale del legamento inguinale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900" b="1">
                <a:latin typeface="Bradley Hand Bold" pitchFamily="2" charset="77"/>
                <a:cs typeface="Bradley Hand Bold" pitchFamily="2" charset="77"/>
              </a:rPr>
              <a:t>TLF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200" b="1">
                <a:latin typeface="Bradley Hand Bold" pitchFamily="2" charset="77"/>
                <a:cs typeface="Bradley Hand Bold" pitchFamily="2" charset="77"/>
              </a:rPr>
              <a:t>I: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900" b="1">
                <a:latin typeface="Bradley Hand Bold" pitchFamily="2" charset="77"/>
                <a:cs typeface="Bradley Hand Bold" pitchFamily="2" charset="77"/>
              </a:rPr>
              <a:t>Linea alba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900" b="1">
                <a:latin typeface="Bradley Hand Bold" pitchFamily="2" charset="77"/>
                <a:cs typeface="Bradley Hand Bold" pitchFamily="2" charset="77"/>
              </a:rPr>
              <a:t>Tubercolo pubico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900" b="1">
                <a:latin typeface="Bradley Hand Bold" pitchFamily="2" charset="77"/>
                <a:cs typeface="Bradley Hand Bold" pitchFamily="2" charset="77"/>
              </a:rPr>
              <a:t>Linea pettinea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200" b="1">
                <a:latin typeface="Bradley Hand Bold" pitchFamily="2" charset="77"/>
                <a:cs typeface="Bradley Hand Bold" pitchFamily="2" charset="77"/>
              </a:rPr>
              <a:t>A: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900" b="1">
                <a:latin typeface="Bradley Hand Bold" pitchFamily="2" charset="77"/>
                <a:cs typeface="Bradley Hand Bold" pitchFamily="2" charset="77"/>
              </a:rPr>
              <a:t>comprime e sostiene i visceri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900" b="1">
                <a:latin typeface="Bradley Hand Bold" pitchFamily="2" charset="77"/>
                <a:cs typeface="Bradley Hand Bold" pitchFamily="2" charset="77"/>
              </a:rPr>
              <a:t>Agevola l’espirazione</a:t>
            </a:r>
          </a:p>
        </p:txBody>
      </p:sp>
    </p:spTree>
    <p:extLst>
      <p:ext uri="{BB962C8B-B14F-4D97-AF65-F5344CB8AC3E}">
        <p14:creationId xmlns:p14="http://schemas.microsoft.com/office/powerpoint/2010/main" val="4169046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olo 1">
            <a:extLst>
              <a:ext uri="{FF2B5EF4-FFF2-40B4-BE49-F238E27FC236}">
                <a16:creationId xmlns:a16="http://schemas.microsoft.com/office/drawing/2014/main" id="{60472B5D-7F8E-2B4B-AA65-9C5BE9F76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63490" name="Segnaposto testo 2">
            <a:extLst>
              <a:ext uri="{FF2B5EF4-FFF2-40B4-BE49-F238E27FC236}">
                <a16:creationId xmlns:a16="http://schemas.microsoft.com/office/drawing/2014/main" id="{D02B9A33-1EA5-3F40-8837-BC3F642E2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Trasverso dell’addome</a:t>
            </a:r>
          </a:p>
        </p:txBody>
      </p:sp>
      <p:sp>
        <p:nvSpPr>
          <p:cNvPr id="63491" name="Segnaposto contenuto 3">
            <a:extLst>
              <a:ext uri="{FF2B5EF4-FFF2-40B4-BE49-F238E27FC236}">
                <a16:creationId xmlns:a16="http://schemas.microsoft.com/office/drawing/2014/main" id="{45DFF39F-844F-BB4B-AE14-95223B948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87575"/>
            <a:ext cx="4040188" cy="4467225"/>
          </a:xfrm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Consente di creare un cilindro rigido, una sorta di </a:t>
            </a:r>
            <a:r>
              <a:rPr lang="it-IT" altLang="it-IT" b="1">
                <a:latin typeface="Bradley Hand Bold" pitchFamily="2" charset="77"/>
                <a:cs typeface="Bradley Hand Bold" pitchFamily="2" charset="77"/>
              </a:rPr>
              <a:t>corsetto</a:t>
            </a:r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, insieme agli altri muscoli della parete addominale, il quale funge da supporto per i movimenti degli arti.</a:t>
            </a:r>
            <a:endParaRPr lang="it-IT" altLang="it-IT" u="sng">
              <a:latin typeface="Bradley Hand Bold" pitchFamily="2" charset="77"/>
              <a:cs typeface="Bradley Hand Bold" pitchFamily="2" charset="77"/>
            </a:endParaRPr>
          </a:p>
        </p:txBody>
      </p:sp>
      <p:pic>
        <p:nvPicPr>
          <p:cNvPr id="63492" name="Segnaposto contenuto 7" descr="The_Imperial_summer_corset_ca1890.gif">
            <a:extLst>
              <a:ext uri="{FF2B5EF4-FFF2-40B4-BE49-F238E27FC236}">
                <a16:creationId xmlns:a16="http://schemas.microsoft.com/office/drawing/2014/main" id="{2104AD5E-1CB7-1B41-9A39-B5E8942CEFE3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80" r="655"/>
          <a:stretch>
            <a:fillRect/>
          </a:stretch>
        </p:blipFill>
        <p:spPr>
          <a:xfrm>
            <a:off x="4645025" y="2174875"/>
            <a:ext cx="3965575" cy="3951288"/>
          </a:xfrm>
        </p:spPr>
      </p:pic>
    </p:spTree>
    <p:extLst>
      <p:ext uri="{BB962C8B-B14F-4D97-AF65-F5344CB8AC3E}">
        <p14:creationId xmlns:p14="http://schemas.microsoft.com/office/powerpoint/2010/main" val="1366238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olo 1">
            <a:extLst>
              <a:ext uri="{FF2B5EF4-FFF2-40B4-BE49-F238E27FC236}">
                <a16:creationId xmlns:a16="http://schemas.microsoft.com/office/drawing/2014/main" id="{B0D3E09E-A15D-1C48-A5FA-4367DEABE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64514" name="Segnaposto testo 2">
            <a:extLst>
              <a:ext uri="{FF2B5EF4-FFF2-40B4-BE49-F238E27FC236}">
                <a16:creationId xmlns:a16="http://schemas.microsoft.com/office/drawing/2014/main" id="{EBEA0737-E0E4-B643-9AF0-CA04199B7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Multifido</a:t>
            </a:r>
          </a:p>
        </p:txBody>
      </p:sp>
      <p:sp>
        <p:nvSpPr>
          <p:cNvPr id="64515" name="Segnaposto contenuto 3">
            <a:extLst>
              <a:ext uri="{FF2B5EF4-FFF2-40B4-BE49-F238E27FC236}">
                <a16:creationId xmlns:a16="http://schemas.microsoft.com/office/drawing/2014/main" id="{EA9555C6-23C4-1343-955B-2187D19A8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O: superficie posteriore del sacro, SIPS, aponeurosi dell’erettore della colonna, legamenti sacroiliaci, processi mammillari VL, processi trasversi VT e processi articolari VC;</a:t>
            </a:r>
          </a:p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I: processi spinosi 2-4 segmenti più in alto;</a:t>
            </a:r>
          </a:p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A: Stabilizzazione locale</a:t>
            </a:r>
          </a:p>
        </p:txBody>
      </p:sp>
      <p:sp>
        <p:nvSpPr>
          <p:cNvPr id="64516" name="Segnaposto testo 4">
            <a:extLst>
              <a:ext uri="{FF2B5EF4-FFF2-40B4-BE49-F238E27FC236}">
                <a16:creationId xmlns:a16="http://schemas.microsoft.com/office/drawing/2014/main" id="{32D1FEF9-41DF-EB4D-9ED7-1165D90E2F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C0B6A-92E1-9344-97EE-3770E19E7D2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707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olo 1">
            <a:extLst>
              <a:ext uri="{FF2B5EF4-FFF2-40B4-BE49-F238E27FC236}">
                <a16:creationId xmlns:a16="http://schemas.microsoft.com/office/drawing/2014/main" id="{A4BA0BFD-7A64-1840-837A-A1CE2139A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65538" name="Segnaposto testo 2">
            <a:extLst>
              <a:ext uri="{FF2B5EF4-FFF2-40B4-BE49-F238E27FC236}">
                <a16:creationId xmlns:a16="http://schemas.microsoft.com/office/drawing/2014/main" id="{04C2C683-7B41-8E42-A35E-07313CCAFE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Multifido</a:t>
            </a:r>
          </a:p>
        </p:txBody>
      </p:sp>
      <p:sp>
        <p:nvSpPr>
          <p:cNvPr id="65539" name="Segnaposto contenuto 3">
            <a:extLst>
              <a:ext uri="{FF2B5EF4-FFF2-40B4-BE49-F238E27FC236}">
                <a16:creationId xmlns:a16="http://schemas.microsoft.com/office/drawing/2014/main" id="{459C25CC-7529-F54C-ADD2-B4C494421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Ricco in fusi neuromuscolari</a:t>
            </a:r>
          </a:p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Feed-back per la co-attivazione stabilizzatori globali</a:t>
            </a:r>
          </a:p>
          <a:p>
            <a:pPr eaLnBrk="1" hangingPunct="1"/>
            <a:r>
              <a:rPr lang="it-IT" altLang="it-IT" u="sng">
                <a:latin typeface="Bradley Hand Bold" pitchFamily="2" charset="77"/>
                <a:cs typeface="Bradley Hand Bold" pitchFamily="2" charset="77"/>
              </a:rPr>
              <a:t>Atrofia in soggetti con LBP</a:t>
            </a:r>
          </a:p>
        </p:txBody>
      </p:sp>
      <p:sp>
        <p:nvSpPr>
          <p:cNvPr id="65540" name="Segnaposto testo 4">
            <a:extLst>
              <a:ext uri="{FF2B5EF4-FFF2-40B4-BE49-F238E27FC236}">
                <a16:creationId xmlns:a16="http://schemas.microsoft.com/office/drawing/2014/main" id="{7B54E2FA-B7B8-3848-9CD3-6210812DC6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F3438-449C-254F-811C-0EDFBDCDC29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7481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olo 1">
            <a:extLst>
              <a:ext uri="{FF2B5EF4-FFF2-40B4-BE49-F238E27FC236}">
                <a16:creationId xmlns:a16="http://schemas.microsoft.com/office/drawing/2014/main" id="{D6099071-23D3-9042-803C-F67D032D0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67586" name="Segnaposto testo 2">
            <a:extLst>
              <a:ext uri="{FF2B5EF4-FFF2-40B4-BE49-F238E27FC236}">
                <a16:creationId xmlns:a16="http://schemas.microsoft.com/office/drawing/2014/main" id="{D1F7576E-76B1-F748-942F-3BB6056371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Diaframma toracico</a:t>
            </a:r>
          </a:p>
        </p:txBody>
      </p:sp>
      <p:sp>
        <p:nvSpPr>
          <p:cNvPr id="67587" name="Segnaposto contenuto 3">
            <a:extLst>
              <a:ext uri="{FF2B5EF4-FFF2-40B4-BE49-F238E27FC236}">
                <a16:creationId xmlns:a16="http://schemas.microsoft.com/office/drawing/2014/main" id="{44F84A25-48EE-C74F-8E82-523AC5DF2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 algn="ctr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O: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Sternale: processo xifoideo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Costale: corpo delle ultime sei coste e cartilagine costale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Lombare: </a:t>
            </a:r>
          </a:p>
          <a:p>
            <a:pPr lvl="3" eaLnBrk="1" hangingPunct="1">
              <a:lnSpc>
                <a:spcPct val="90000"/>
              </a:lnSpc>
            </a:pPr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Pilastro dx: prime 3-4 VL</a:t>
            </a:r>
          </a:p>
          <a:p>
            <a:pPr lvl="3" eaLnBrk="1" hangingPunct="1">
              <a:lnSpc>
                <a:spcPct val="90000"/>
              </a:lnSpc>
            </a:pPr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Pilastro sx: prime 2-3 VL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I: Tendine centrale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A: espansione cavità toracica</a:t>
            </a:r>
          </a:p>
        </p:txBody>
      </p:sp>
      <p:sp>
        <p:nvSpPr>
          <p:cNvPr id="67588" name="Segnaposto testo 4">
            <a:extLst>
              <a:ext uri="{FF2B5EF4-FFF2-40B4-BE49-F238E27FC236}">
                <a16:creationId xmlns:a16="http://schemas.microsoft.com/office/drawing/2014/main" id="{1DFB8564-8C17-7F40-9B03-AD78E4F22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4BF2C-1EC0-C74C-AC4D-1B1A5C4C539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4881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olo 1">
            <a:extLst>
              <a:ext uri="{FF2B5EF4-FFF2-40B4-BE49-F238E27FC236}">
                <a16:creationId xmlns:a16="http://schemas.microsoft.com/office/drawing/2014/main" id="{20670F1E-74B1-F744-B07E-4EA60A058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68610" name="Segnaposto testo 2">
            <a:extLst>
              <a:ext uri="{FF2B5EF4-FFF2-40B4-BE49-F238E27FC236}">
                <a16:creationId xmlns:a16="http://schemas.microsoft.com/office/drawing/2014/main" id="{23AE0FF3-0693-724A-BAF1-5B90A4D8AB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Diaframma toracico</a:t>
            </a:r>
          </a:p>
        </p:txBody>
      </p:sp>
      <p:sp>
        <p:nvSpPr>
          <p:cNvPr id="68611" name="Segnaposto contenuto 3">
            <a:extLst>
              <a:ext uri="{FF2B5EF4-FFF2-40B4-BE49-F238E27FC236}">
                <a16:creationId xmlns:a16="http://schemas.microsoft.com/office/drawing/2014/main" id="{A62091A6-9565-DE49-9822-BCF5BF666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Forma il tetto di un “box cilindrico” e aumenta la IAP insieme al trasverso e al pavimento pelvico, </a:t>
            </a:r>
            <a:endParaRPr lang="it-IT" altLang="it-IT" u="sng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68612" name="Segnaposto testo 4">
            <a:extLst>
              <a:ext uri="{FF2B5EF4-FFF2-40B4-BE49-F238E27FC236}">
                <a16:creationId xmlns:a16="http://schemas.microsoft.com/office/drawing/2014/main" id="{D82D4723-2C1F-2242-B6CD-070DB5DD35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BB58A-2E17-124A-878F-5B2848DB204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959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Core</a:t>
            </a:r>
            <a:r>
              <a:rPr lang="it-IT" dirty="0"/>
              <a:t> Training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2" indent="-342900">
              <a:buNone/>
            </a:pPr>
            <a:r>
              <a:rPr lang="it-IT" sz="3600" dirty="0"/>
              <a:t>“L’allenamento della </a:t>
            </a:r>
            <a:r>
              <a:rPr lang="it-IT" sz="3600" b="1" dirty="0"/>
              <a:t>muscolatura </a:t>
            </a:r>
            <a:r>
              <a:rPr lang="it-IT" sz="3600" dirty="0"/>
              <a:t>del </a:t>
            </a:r>
            <a:r>
              <a:rPr lang="it-IT" sz="3600" b="1" dirty="0"/>
              <a:t>complesso lombo-pelvico </a:t>
            </a:r>
            <a:r>
              <a:rPr lang="it-IT" sz="3600" dirty="0"/>
              <a:t>e/o del </a:t>
            </a:r>
            <a:r>
              <a:rPr lang="it-IT" sz="3600" b="1" dirty="0"/>
              <a:t>trasverso dell’addome</a:t>
            </a:r>
            <a:r>
              <a:rPr lang="it-IT" sz="3600" dirty="0"/>
              <a:t>, che ha un ruolo centrale nella postura e nella stabilità vertebrale”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457200" y="6380999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http://</a:t>
            </a:r>
            <a:r>
              <a:rPr lang="it-IT" dirty="0" err="1"/>
              <a:t>medical-dictionary.thefreedictionary.com</a:t>
            </a:r>
            <a:r>
              <a:rPr lang="it-IT" dirty="0"/>
              <a:t>/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olo 1">
            <a:extLst>
              <a:ext uri="{FF2B5EF4-FFF2-40B4-BE49-F238E27FC236}">
                <a16:creationId xmlns:a16="http://schemas.microsoft.com/office/drawing/2014/main" id="{C30ED849-521B-834C-B5FB-A28856D26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69634" name="Segnaposto testo 2">
            <a:extLst>
              <a:ext uri="{FF2B5EF4-FFF2-40B4-BE49-F238E27FC236}">
                <a16:creationId xmlns:a16="http://schemas.microsoft.com/office/drawing/2014/main" id="{8AEC0B8B-9DBD-E445-AD6A-07488D7F76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Diaframma toracico</a:t>
            </a:r>
          </a:p>
        </p:txBody>
      </p:sp>
      <p:sp>
        <p:nvSpPr>
          <p:cNvPr id="69635" name="Segnaposto contenuto 3">
            <a:extLst>
              <a:ext uri="{FF2B5EF4-FFF2-40B4-BE49-F238E27FC236}">
                <a16:creationId xmlns:a16="http://schemas.microsoft.com/office/drawing/2014/main" id="{581BBDB8-6087-E64C-A04D-F591CB98A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Forma il tetto di un “box cilindrico” e aumenta la IAP insieme al trasverso e al pavimento pelvico, </a:t>
            </a:r>
            <a:r>
              <a:rPr lang="it-IT" altLang="it-IT" u="sng">
                <a:latin typeface="Bradley Hand Bold" pitchFamily="2" charset="77"/>
                <a:cs typeface="Bradley Hand Bold" pitchFamily="2" charset="77"/>
              </a:rPr>
              <a:t>INDIPENDENTEMENTE DALLA SUA FUNZIONE RESPIRATORIA.</a:t>
            </a:r>
          </a:p>
        </p:txBody>
      </p:sp>
      <p:sp>
        <p:nvSpPr>
          <p:cNvPr id="69636" name="Segnaposto testo 4">
            <a:extLst>
              <a:ext uri="{FF2B5EF4-FFF2-40B4-BE49-F238E27FC236}">
                <a16:creationId xmlns:a16="http://schemas.microsoft.com/office/drawing/2014/main" id="{DB8E0907-E726-094D-9F9C-ABA74B243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09B20-7B21-2147-962C-FD961DCD04D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9231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olo 1">
            <a:extLst>
              <a:ext uri="{FF2B5EF4-FFF2-40B4-BE49-F238E27FC236}">
                <a16:creationId xmlns:a16="http://schemas.microsoft.com/office/drawing/2014/main" id="{DC9BE964-C32E-FE4C-95F1-2661DDAA4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70658" name="Segnaposto testo 2">
            <a:extLst>
              <a:ext uri="{FF2B5EF4-FFF2-40B4-BE49-F238E27FC236}">
                <a16:creationId xmlns:a16="http://schemas.microsoft.com/office/drawing/2014/main" id="{2E685485-5595-FD4E-8389-DD1EE8307A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Diaframma toracico</a:t>
            </a:r>
          </a:p>
        </p:txBody>
      </p:sp>
      <p:sp>
        <p:nvSpPr>
          <p:cNvPr id="70659" name="Segnaposto contenuto 3">
            <a:extLst>
              <a:ext uri="{FF2B5EF4-FFF2-40B4-BE49-F238E27FC236}">
                <a16:creationId xmlns:a16="http://schemas.microsoft.com/office/drawing/2014/main" id="{AF0542CE-8D66-5D40-B6CB-58C041D70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Persone con dolore Sacro-Iliaco hanno un diminuito reclutamento del diaframma e del pavimento pelvico</a:t>
            </a:r>
          </a:p>
        </p:txBody>
      </p:sp>
      <p:sp>
        <p:nvSpPr>
          <p:cNvPr id="70660" name="Segnaposto testo 4">
            <a:extLst>
              <a:ext uri="{FF2B5EF4-FFF2-40B4-BE49-F238E27FC236}">
                <a16:creationId xmlns:a16="http://schemas.microsoft.com/office/drawing/2014/main" id="{3522D796-AD65-5D44-8A16-B72BD4012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70661" name="Segnaposto contenuto 9">
            <a:extLst>
              <a:ext uri="{FF2B5EF4-FFF2-40B4-BE49-F238E27FC236}">
                <a16:creationId xmlns:a16="http://schemas.microsoft.com/office/drawing/2014/main" id="{C058DD3A-0F63-F84C-BC8A-C64AD1A9D45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61471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olo 1">
            <a:extLst>
              <a:ext uri="{FF2B5EF4-FFF2-40B4-BE49-F238E27FC236}">
                <a16:creationId xmlns:a16="http://schemas.microsoft.com/office/drawing/2014/main" id="{7680B7B3-A1B8-E04D-8087-5D6901CCB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71682" name="Segnaposto testo 2">
            <a:extLst>
              <a:ext uri="{FF2B5EF4-FFF2-40B4-BE49-F238E27FC236}">
                <a16:creationId xmlns:a16="http://schemas.microsoft.com/office/drawing/2014/main" id="{A4329ECC-8EEA-8C4E-83E5-F65D611E87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Diaframma toracico</a:t>
            </a:r>
          </a:p>
        </p:txBody>
      </p:sp>
      <p:sp>
        <p:nvSpPr>
          <p:cNvPr id="71683" name="Segnaposto contenuto 3">
            <a:extLst>
              <a:ext uri="{FF2B5EF4-FFF2-40B4-BE49-F238E27FC236}">
                <a16:creationId xmlns:a16="http://schemas.microsoft.com/office/drawing/2014/main" id="{D9588CC7-01F2-BC46-84CA-EF974C964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Persone con dolore Sacro-Iliaco hanno un diminuito reclutamento del diaframma e del pavimento pelvico</a:t>
            </a:r>
          </a:p>
        </p:txBody>
      </p:sp>
      <p:sp>
        <p:nvSpPr>
          <p:cNvPr id="71684" name="Segnaposto testo 4">
            <a:extLst>
              <a:ext uri="{FF2B5EF4-FFF2-40B4-BE49-F238E27FC236}">
                <a16:creationId xmlns:a16="http://schemas.microsoft.com/office/drawing/2014/main" id="{5FB8099C-5A78-DC46-A826-52F024E19F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FB401-FBEC-1F4C-AF4B-FA7979BFF5E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13965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olo 1">
            <a:extLst>
              <a:ext uri="{FF2B5EF4-FFF2-40B4-BE49-F238E27FC236}">
                <a16:creationId xmlns:a16="http://schemas.microsoft.com/office/drawing/2014/main" id="{0E3CF6AF-05D2-404C-8E4C-106787F6F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72706" name="Segnaposto testo 2">
            <a:extLst>
              <a:ext uri="{FF2B5EF4-FFF2-40B4-BE49-F238E27FC236}">
                <a16:creationId xmlns:a16="http://schemas.microsoft.com/office/drawing/2014/main" id="{633FF99C-BD8F-7F47-BC85-36FB5BD2F0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Pavimento pelvico</a:t>
            </a:r>
          </a:p>
        </p:txBody>
      </p:sp>
      <p:sp>
        <p:nvSpPr>
          <p:cNvPr id="72707" name="Segnaposto contenuto 3">
            <a:extLst>
              <a:ext uri="{FF2B5EF4-FFF2-40B4-BE49-F238E27FC236}">
                <a16:creationId xmlns:a16="http://schemas.microsoft.com/office/drawing/2014/main" id="{C52CF887-D923-C94C-AFDF-049ACA51B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Elevatore dell’ano</a:t>
            </a:r>
          </a:p>
          <a:p>
            <a:pPr lvl="1"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Pubococcigeo</a:t>
            </a:r>
          </a:p>
          <a:p>
            <a:pPr lvl="1"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Puborettale</a:t>
            </a:r>
          </a:p>
          <a:p>
            <a:pPr lvl="1"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ileococcigeo</a:t>
            </a:r>
          </a:p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Coccigeo</a:t>
            </a:r>
          </a:p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72708" name="Segnaposto testo 4">
            <a:extLst>
              <a:ext uri="{FF2B5EF4-FFF2-40B4-BE49-F238E27FC236}">
                <a16:creationId xmlns:a16="http://schemas.microsoft.com/office/drawing/2014/main" id="{EFCCE7AF-A14C-FB40-B573-5B699F9D6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87287-A5BF-6C44-B0C2-D01EACCB3A4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952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olo 1">
            <a:extLst>
              <a:ext uri="{FF2B5EF4-FFF2-40B4-BE49-F238E27FC236}">
                <a16:creationId xmlns:a16="http://schemas.microsoft.com/office/drawing/2014/main" id="{4027232E-F15D-B64A-B695-E3B6384B8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8B037-A0F8-F548-A817-5A323C60D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5128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olo 1">
            <a:extLst>
              <a:ext uri="{FF2B5EF4-FFF2-40B4-BE49-F238E27FC236}">
                <a16:creationId xmlns:a16="http://schemas.microsoft.com/office/drawing/2014/main" id="{5E7BE19F-D78C-124D-AE2F-145C4F128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EC4B3-6AA8-4B4F-A7CC-1C6B24C52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8341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olo 1">
            <a:extLst>
              <a:ext uri="{FF2B5EF4-FFF2-40B4-BE49-F238E27FC236}">
                <a16:creationId xmlns:a16="http://schemas.microsoft.com/office/drawing/2014/main" id="{505D4FE9-702C-8B40-84F1-29A1C3EC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6E8B5-41D9-B74B-A92E-431D4C357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4735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olo 1">
            <a:extLst>
              <a:ext uri="{FF2B5EF4-FFF2-40B4-BE49-F238E27FC236}">
                <a16:creationId xmlns:a16="http://schemas.microsoft.com/office/drawing/2014/main" id="{7896979B-B780-3448-8DD6-EFD753872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76802" name="Segnaposto testo 3">
            <a:extLst>
              <a:ext uri="{FF2B5EF4-FFF2-40B4-BE49-F238E27FC236}">
                <a16:creationId xmlns:a16="http://schemas.microsoft.com/office/drawing/2014/main" id="{BDBA5880-D906-3040-BA8C-7DA0E5DD0C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Pavimento pelvico</a:t>
            </a:r>
          </a:p>
        </p:txBody>
      </p:sp>
      <p:sp>
        <p:nvSpPr>
          <p:cNvPr id="76803" name="Segnaposto testo 4">
            <a:extLst>
              <a:ext uri="{FF2B5EF4-FFF2-40B4-BE49-F238E27FC236}">
                <a16:creationId xmlns:a16="http://schemas.microsoft.com/office/drawing/2014/main" id="{C6E8F58C-4691-104E-A589-4EF31D0F3A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76804" name="Segnaposto contenuto 7">
            <a:extLst>
              <a:ext uri="{FF2B5EF4-FFF2-40B4-BE49-F238E27FC236}">
                <a16:creationId xmlns:a16="http://schemas.microsoft.com/office/drawing/2014/main" id="{D4C6438A-D075-B948-987E-4DF3FA2C1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Contribuisce a mantenere in sede i visceri pelvici</a:t>
            </a:r>
          </a:p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Partecipa all’inspirazione forzata, alla minzione, alla defecazione, a tossire, starnutire e vomitare</a:t>
            </a:r>
          </a:p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La sua attività aumenta alzando oggetti e durante rapidi movimenti delle braccia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F6410-8FBE-F047-88DF-9CFF03991E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76893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olo 1">
            <a:extLst>
              <a:ext uri="{FF2B5EF4-FFF2-40B4-BE49-F238E27FC236}">
                <a16:creationId xmlns:a16="http://schemas.microsoft.com/office/drawing/2014/main" id="{5121FD10-8012-004E-8686-D20FAE51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77826" name="Segnaposto testo 3">
            <a:extLst>
              <a:ext uri="{FF2B5EF4-FFF2-40B4-BE49-F238E27FC236}">
                <a16:creationId xmlns:a16="http://schemas.microsoft.com/office/drawing/2014/main" id="{0E8A34B2-2152-D44B-AC64-FE65B42883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Pavimento pelvico</a:t>
            </a:r>
          </a:p>
        </p:txBody>
      </p:sp>
      <p:sp>
        <p:nvSpPr>
          <p:cNvPr id="77827" name="Segnaposto testo 4">
            <a:extLst>
              <a:ext uri="{FF2B5EF4-FFF2-40B4-BE49-F238E27FC236}">
                <a16:creationId xmlns:a16="http://schemas.microsoft.com/office/drawing/2014/main" id="{6411632B-9700-D744-AB38-1EC222AAFD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77828" name="Segnaposto contenuto 7">
            <a:extLst>
              <a:ext uri="{FF2B5EF4-FFF2-40B4-BE49-F238E27FC236}">
                <a16:creationId xmlns:a16="http://schemas.microsoft.com/office/drawing/2014/main" id="{C74B762E-FD9D-974F-9673-489BD20F4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Aumenta la IAP</a:t>
            </a:r>
          </a:p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Stabilizza l’articolazione sacro-iliaca</a:t>
            </a:r>
          </a:p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In donne continenti si attiva prima del deltoide durante compiti che coinvolgono l’arto superiore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82427-9DE1-7147-A6F4-1EBDCCDB27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4763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olo 1">
            <a:extLst>
              <a:ext uri="{FF2B5EF4-FFF2-40B4-BE49-F238E27FC236}">
                <a16:creationId xmlns:a16="http://schemas.microsoft.com/office/drawing/2014/main" id="{13E715E3-F070-8941-B1AC-E1AB33E64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Aspetti anatomici</a:t>
            </a:r>
          </a:p>
        </p:txBody>
      </p:sp>
      <p:sp>
        <p:nvSpPr>
          <p:cNvPr id="80898" name="Segnaposto testo 2">
            <a:extLst>
              <a:ext uri="{FF2B5EF4-FFF2-40B4-BE49-F238E27FC236}">
                <a16:creationId xmlns:a16="http://schemas.microsoft.com/office/drawing/2014/main" id="{CC4E0FB3-1244-394D-86CB-2C40F18BAF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Retto addominale</a:t>
            </a:r>
          </a:p>
        </p:txBody>
      </p:sp>
      <p:sp>
        <p:nvSpPr>
          <p:cNvPr id="80899" name="Segnaposto contenuto 3">
            <a:extLst>
              <a:ext uri="{FF2B5EF4-FFF2-40B4-BE49-F238E27FC236}">
                <a16:creationId xmlns:a16="http://schemas.microsoft.com/office/drawing/2014/main" id="{2BBEA1D6-60DF-2E4E-94AE-617A12325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9525">
            <a:noFill/>
          </a:ln>
          <a:extLst>
            <a:ext uri="{91240B29-F687-4F45-9708-019B960494DF}">
              <a14:hiddenLine xmlns:a14="http://schemas.microsoft.com/office/drawing/2010/main" w="28575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Bradley Hand Bold" pitchFamily="2" charset="77"/>
                <a:cs typeface="Bradley Hand Bold" pitchFamily="2" charset="77"/>
              </a:rPr>
              <a:t>Anch’esso è attivo solo quando produce movimento o si oppone ad esso.</a:t>
            </a:r>
          </a:p>
        </p:txBody>
      </p:sp>
      <p:sp>
        <p:nvSpPr>
          <p:cNvPr id="80900" name="Segnaposto testo 4">
            <a:extLst>
              <a:ext uri="{FF2B5EF4-FFF2-40B4-BE49-F238E27FC236}">
                <a16:creationId xmlns:a16="http://schemas.microsoft.com/office/drawing/2014/main" id="{3C9FC0E9-1E5B-254A-A269-AF68F24C41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it-IT" altLang="it-IT">
              <a:latin typeface="Bradley Hand Bold" pitchFamily="2" charset="77"/>
              <a:cs typeface="Bradley Hand Bold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3941F-4D97-D34F-B04E-BAD30E7F0FE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868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Concetto di </a:t>
            </a:r>
            <a:r>
              <a:rPr lang="it-IT" dirty="0" err="1"/>
              <a:t>Core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 err="1"/>
              <a:t>Pilates</a:t>
            </a:r>
            <a:r>
              <a:rPr lang="it-IT" dirty="0"/>
              <a:t> anni ’20</a:t>
            </a:r>
          </a:p>
          <a:p>
            <a:r>
              <a:rPr lang="it-IT" dirty="0"/>
              <a:t>Allievi “</a:t>
            </a:r>
            <a:r>
              <a:rPr lang="it-IT" dirty="0" err="1"/>
              <a:t>powerhouse</a:t>
            </a:r>
            <a:r>
              <a:rPr lang="it-IT" dirty="0"/>
              <a:t>”</a:t>
            </a:r>
          </a:p>
          <a:p>
            <a:r>
              <a:rPr lang="it-IT" dirty="0"/>
              <a:t>Ida </a:t>
            </a:r>
            <a:r>
              <a:rPr lang="it-IT" dirty="0" err="1"/>
              <a:t>Rolf</a:t>
            </a:r>
            <a:r>
              <a:rPr lang="it-IT" dirty="0"/>
              <a:t> “</a:t>
            </a:r>
            <a:r>
              <a:rPr lang="it-IT" dirty="0" err="1"/>
              <a:t>inner</a:t>
            </a:r>
            <a:r>
              <a:rPr lang="it-IT" dirty="0"/>
              <a:t> </a:t>
            </a:r>
            <a:r>
              <a:rPr lang="it-IT" dirty="0" err="1"/>
              <a:t>unit</a:t>
            </a:r>
            <a:r>
              <a:rPr lang="it-IT" dirty="0"/>
              <a:t>”</a:t>
            </a:r>
          </a:p>
          <a:p>
            <a:r>
              <a:rPr lang="it-IT" dirty="0"/>
              <a:t>Coniato nel 1982 da Bob </a:t>
            </a:r>
            <a:r>
              <a:rPr lang="it-IT" dirty="0" err="1"/>
              <a:t>Gajda</a:t>
            </a:r>
            <a:r>
              <a:rPr lang="it-IT" dirty="0"/>
              <a:t> e Robert </a:t>
            </a:r>
            <a:r>
              <a:rPr lang="it-IT" dirty="0" err="1"/>
              <a:t>Dominquez</a:t>
            </a:r>
            <a:r>
              <a:rPr lang="it-IT" dirty="0"/>
              <a:t> nel libro </a:t>
            </a:r>
            <a:r>
              <a:rPr lang="it-IT" i="1" dirty="0"/>
              <a:t>Total Body Training</a:t>
            </a:r>
          </a:p>
          <a:p>
            <a:r>
              <a:rPr lang="it-IT" i="1" dirty="0" err="1"/>
              <a:t>Hodges</a:t>
            </a:r>
            <a:r>
              <a:rPr lang="it-IT" i="1" dirty="0"/>
              <a:t> P. e suo gruppo di lavoro. </a:t>
            </a:r>
            <a:endParaRPr lang="it-IT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Manovra di Valsalva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8CC92-349F-BB45-BB8E-89A50AB0B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692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Aspetti fisiologici</a:t>
            </a:r>
            <a:endParaRPr lang="it-IT" dirty="0"/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ttangolo 9"/>
          <p:cNvSpPr/>
          <p:nvPr/>
        </p:nvSpPr>
        <p:spPr>
          <a:xfrm>
            <a:off x="454634" y="6343134"/>
            <a:ext cx="2071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dirty="0"/>
              <a:t>Modello di </a:t>
            </a:r>
            <a:r>
              <a:rPr lang="it-IT" dirty="0" err="1"/>
              <a:t>Panjabi</a:t>
            </a:r>
            <a:endParaRPr lang="it-I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Aspetti fisiologici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L’azione di diaframma, trasverso dell’addome e pavimento pelvico è coordinata, anticipatoria e volta a generare IAP.</a:t>
            </a:r>
          </a:p>
          <a:p>
            <a:r>
              <a:rPr lang="it-IT" dirty="0"/>
              <a:t>Respirazione, postura e stabilità vertebrale sono indissolubili</a:t>
            </a:r>
          </a:p>
          <a:p>
            <a:r>
              <a:rPr lang="it-IT" dirty="0"/>
              <a:t>Una disfunzione in uno di questi aspetti influenza negativamente gli altri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E79AC5-4F58-0D41-B536-E833A48914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2"/>
          <p:cNvSpPr txBox="1">
            <a:spLocks/>
          </p:cNvSpPr>
          <p:nvPr/>
        </p:nvSpPr>
        <p:spPr bwMode="auto">
          <a:xfrm>
            <a:off x="130175" y="1709738"/>
            <a:ext cx="51593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endParaRPr lang="it-IT" sz="2400" dirty="0">
              <a:solidFill>
                <a:srgbClr val="0000FF"/>
              </a:solidFill>
              <a:latin typeface="+mn-lt"/>
              <a:ea typeface="ＭＳ Ｐゴシック" pitchFamily="1" charset="-128"/>
              <a:cs typeface="ＭＳ Ｐゴシック" pitchFamily="1" charset="-128"/>
            </a:endParaRPr>
          </a:p>
          <a:p>
            <a:pPr marL="457200" indent="-457200" algn="ctr">
              <a:buFont typeface="+mj-lt"/>
              <a:buAutoNum type="arabicPeriod"/>
              <a:defRPr/>
            </a:pPr>
            <a:endParaRPr lang="it-IT" sz="2400" dirty="0">
              <a:solidFill>
                <a:srgbClr val="0000FF"/>
              </a:solidFill>
              <a:latin typeface="+mn-lt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9460" name="CasellaDiTesto 9"/>
          <p:cNvSpPr txBox="1">
            <a:spLocks noChangeArrowheads="1"/>
          </p:cNvSpPr>
          <p:nvPr/>
        </p:nvSpPr>
        <p:spPr bwMode="auto">
          <a:xfrm>
            <a:off x="87313" y="6351588"/>
            <a:ext cx="8858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it-IT" sz="1200" dirty="0"/>
              <a:t>Richardson </a:t>
            </a:r>
            <a:r>
              <a:rPr lang="it-IT" sz="1200" dirty="0" err="1"/>
              <a:t>C</a:t>
            </a:r>
            <a:r>
              <a:rPr lang="it-IT" sz="1200" dirty="0"/>
              <a:t>, </a:t>
            </a:r>
            <a:r>
              <a:rPr lang="it-IT" sz="1200" dirty="0" err="1"/>
              <a:t>Jull</a:t>
            </a:r>
            <a:r>
              <a:rPr lang="it-IT" sz="1200" dirty="0"/>
              <a:t> </a:t>
            </a:r>
            <a:r>
              <a:rPr lang="it-IT" sz="1200" dirty="0" err="1"/>
              <a:t>G</a:t>
            </a:r>
            <a:r>
              <a:rPr lang="it-IT" sz="1200" dirty="0"/>
              <a:t>, </a:t>
            </a:r>
            <a:r>
              <a:rPr lang="it-IT" sz="1200" dirty="0" err="1"/>
              <a:t>Hodges</a:t>
            </a:r>
            <a:r>
              <a:rPr lang="it-IT" sz="1200" dirty="0"/>
              <a:t> </a:t>
            </a:r>
            <a:r>
              <a:rPr lang="it-IT" sz="1200" dirty="0" err="1"/>
              <a:t>P</a:t>
            </a:r>
            <a:r>
              <a:rPr lang="it-IT" sz="1200" dirty="0"/>
              <a:t>, </a:t>
            </a:r>
            <a:r>
              <a:rPr lang="it-IT" sz="1200" dirty="0" err="1"/>
              <a:t>Hides</a:t>
            </a:r>
            <a:r>
              <a:rPr lang="it-IT" sz="1200" dirty="0"/>
              <a:t> </a:t>
            </a:r>
            <a:r>
              <a:rPr lang="it-IT" sz="1200" dirty="0" err="1"/>
              <a:t>J</a:t>
            </a:r>
            <a:r>
              <a:rPr lang="it-IT" sz="1200" dirty="0"/>
              <a:t>. “</a:t>
            </a:r>
            <a:r>
              <a:rPr lang="it-IT" sz="1200" dirty="0" err="1"/>
              <a:t>Therapeutic</a:t>
            </a:r>
            <a:r>
              <a:rPr lang="it-IT" sz="1200" dirty="0"/>
              <a:t> </a:t>
            </a:r>
            <a:r>
              <a:rPr lang="it-IT" sz="1200" dirty="0" err="1"/>
              <a:t>exercise</a:t>
            </a:r>
            <a:r>
              <a:rPr lang="it-IT" sz="1200" dirty="0"/>
              <a:t> </a:t>
            </a:r>
            <a:r>
              <a:rPr lang="it-IT" sz="1200" dirty="0" err="1"/>
              <a:t>for</a:t>
            </a:r>
            <a:r>
              <a:rPr lang="it-IT" sz="1200" dirty="0"/>
              <a:t> </a:t>
            </a:r>
            <a:r>
              <a:rPr lang="it-IT" sz="1200" dirty="0" err="1"/>
              <a:t>spinal</a:t>
            </a:r>
            <a:r>
              <a:rPr lang="it-IT" sz="1200" dirty="0"/>
              <a:t> </a:t>
            </a:r>
            <a:r>
              <a:rPr lang="it-IT" sz="1200" dirty="0" err="1"/>
              <a:t>segmental</a:t>
            </a:r>
            <a:r>
              <a:rPr lang="it-IT" sz="1200" dirty="0"/>
              <a:t> </a:t>
            </a:r>
            <a:r>
              <a:rPr lang="it-IT" sz="1200" dirty="0" err="1"/>
              <a:t>stabilization</a:t>
            </a:r>
            <a:r>
              <a:rPr lang="it-IT" sz="1200" dirty="0"/>
              <a:t> in low back </a:t>
            </a:r>
            <a:r>
              <a:rPr lang="it-IT" sz="1200" dirty="0" err="1"/>
              <a:t>pain</a:t>
            </a:r>
            <a:r>
              <a:rPr lang="it-IT" sz="1200" dirty="0"/>
              <a:t>: </a:t>
            </a:r>
            <a:r>
              <a:rPr lang="it-IT" sz="1200" dirty="0" err="1"/>
              <a:t>scientific</a:t>
            </a:r>
            <a:r>
              <a:rPr lang="it-IT" sz="1200" dirty="0"/>
              <a:t> </a:t>
            </a:r>
            <a:r>
              <a:rPr lang="it-IT" sz="1200" dirty="0" err="1"/>
              <a:t>basis</a:t>
            </a:r>
            <a:r>
              <a:rPr lang="it-IT" sz="1200" dirty="0"/>
              <a:t> and </a:t>
            </a:r>
            <a:r>
              <a:rPr lang="it-IT" sz="1200" dirty="0" err="1"/>
              <a:t>clinical</a:t>
            </a:r>
            <a:r>
              <a:rPr lang="it-IT" sz="1200" dirty="0"/>
              <a:t> </a:t>
            </a:r>
            <a:r>
              <a:rPr lang="it-IT" sz="1200" dirty="0" err="1"/>
              <a:t>approach</a:t>
            </a:r>
            <a:r>
              <a:rPr lang="it-IT" sz="1200" dirty="0"/>
              <a:t>” . Edinburgh (NY): Churchill Livingstone 1999.</a:t>
            </a:r>
            <a:endParaRPr lang="it-IT" sz="1200" b="1" dirty="0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Definizione di Core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half" idx="1"/>
          </p:nvPr>
        </p:nvSpPr>
        <p:spPr>
          <a:ln>
            <a:noFill/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/>
              <a:t>“BOX CILINDRICO” composto dai muscoli addominali anteriormente e lateralmente, glutei e paraspinali posteriormente, diaframma superiormente e pavimento pelvico/articolazione dell’anca inferiormente.</a:t>
            </a:r>
          </a:p>
          <a:p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D842A-5214-EA44-89AE-76BCD609FD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2"/>
          <p:cNvSpPr txBox="1">
            <a:spLocks/>
          </p:cNvSpPr>
          <p:nvPr/>
        </p:nvSpPr>
        <p:spPr bwMode="auto">
          <a:xfrm>
            <a:off x="130175" y="1709738"/>
            <a:ext cx="51593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endParaRPr lang="it-IT" sz="2400" dirty="0">
              <a:solidFill>
                <a:srgbClr val="0000FF"/>
              </a:solidFill>
              <a:latin typeface="+mn-lt"/>
              <a:ea typeface="ＭＳ Ｐゴシック" pitchFamily="1" charset="-128"/>
              <a:cs typeface="ＭＳ Ｐゴシック" pitchFamily="1" charset="-128"/>
            </a:endParaRPr>
          </a:p>
          <a:p>
            <a:pPr marL="457200" indent="-457200" algn="ctr">
              <a:buFont typeface="+mj-lt"/>
              <a:buAutoNum type="arabicPeriod"/>
              <a:defRPr/>
            </a:pPr>
            <a:endParaRPr lang="it-IT" sz="2400" dirty="0">
              <a:solidFill>
                <a:srgbClr val="0000FF"/>
              </a:solidFill>
              <a:latin typeface="+mn-lt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9460" name="CasellaDiTesto 9"/>
          <p:cNvSpPr txBox="1">
            <a:spLocks noChangeArrowheads="1"/>
          </p:cNvSpPr>
          <p:nvPr/>
        </p:nvSpPr>
        <p:spPr bwMode="auto">
          <a:xfrm>
            <a:off x="87313" y="6351588"/>
            <a:ext cx="8858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it-IT" sz="1200" dirty="0" err="1"/>
              <a:t>Willson</a:t>
            </a:r>
            <a:r>
              <a:rPr lang="it-IT" sz="1200" dirty="0"/>
              <a:t> JD, </a:t>
            </a:r>
            <a:r>
              <a:rPr lang="it-IT" sz="1200" dirty="0" err="1"/>
              <a:t>Dougherty</a:t>
            </a:r>
            <a:r>
              <a:rPr lang="it-IT" sz="1200" dirty="0"/>
              <a:t> CP, </a:t>
            </a:r>
            <a:r>
              <a:rPr lang="it-IT" sz="1200" dirty="0" err="1"/>
              <a:t>Ireland</a:t>
            </a:r>
            <a:r>
              <a:rPr lang="it-IT" sz="1200" dirty="0"/>
              <a:t> </a:t>
            </a:r>
            <a:r>
              <a:rPr lang="it-IT" sz="1200" dirty="0" err="1"/>
              <a:t>ML</a:t>
            </a:r>
            <a:r>
              <a:rPr lang="it-IT" sz="1200" dirty="0"/>
              <a:t>, Davis IM. “</a:t>
            </a:r>
            <a:r>
              <a:rPr lang="it-IT" sz="1200" dirty="0" err="1"/>
              <a:t>Core</a:t>
            </a:r>
            <a:r>
              <a:rPr lang="it-IT" sz="1200" dirty="0"/>
              <a:t> </a:t>
            </a:r>
            <a:r>
              <a:rPr lang="it-IT" sz="1200" dirty="0" err="1"/>
              <a:t>stability</a:t>
            </a:r>
            <a:r>
              <a:rPr lang="it-IT" sz="1200" dirty="0"/>
              <a:t> and </a:t>
            </a:r>
            <a:r>
              <a:rPr lang="it-IT" sz="1200" dirty="0" err="1"/>
              <a:t>its</a:t>
            </a:r>
            <a:r>
              <a:rPr lang="it-IT" sz="1200" dirty="0"/>
              <a:t> </a:t>
            </a:r>
            <a:r>
              <a:rPr lang="it-IT" sz="1200" dirty="0" err="1"/>
              <a:t>relationship</a:t>
            </a:r>
            <a:r>
              <a:rPr lang="it-IT" sz="1200" dirty="0"/>
              <a:t> </a:t>
            </a:r>
            <a:r>
              <a:rPr lang="it-IT" sz="1200" dirty="0" err="1"/>
              <a:t>to</a:t>
            </a:r>
            <a:r>
              <a:rPr lang="it-IT" sz="1200" dirty="0"/>
              <a:t> </a:t>
            </a:r>
            <a:r>
              <a:rPr lang="it-IT" sz="1200" dirty="0" err="1"/>
              <a:t>lower</a:t>
            </a:r>
            <a:r>
              <a:rPr lang="it-IT" sz="1200" dirty="0"/>
              <a:t> </a:t>
            </a:r>
            <a:r>
              <a:rPr lang="it-IT" sz="1200" dirty="0" err="1"/>
              <a:t>extremity</a:t>
            </a:r>
            <a:r>
              <a:rPr lang="it-IT" sz="1200" dirty="0"/>
              <a:t> </a:t>
            </a:r>
            <a:r>
              <a:rPr lang="it-IT" sz="1200" dirty="0" err="1"/>
              <a:t>function</a:t>
            </a:r>
            <a:r>
              <a:rPr lang="it-IT" sz="1200" dirty="0"/>
              <a:t> and </a:t>
            </a:r>
            <a:r>
              <a:rPr lang="it-IT" sz="1200" dirty="0" err="1"/>
              <a:t>injury</a:t>
            </a:r>
            <a:r>
              <a:rPr lang="it-IT" sz="1200" dirty="0"/>
              <a:t>”. </a:t>
            </a:r>
            <a:r>
              <a:rPr lang="it-IT" sz="1200" dirty="0" err="1"/>
              <a:t>J</a:t>
            </a:r>
            <a:r>
              <a:rPr lang="it-IT" sz="1200" dirty="0"/>
              <a:t> Am </a:t>
            </a:r>
            <a:r>
              <a:rPr lang="it-IT" sz="1200" dirty="0" err="1"/>
              <a:t>Acad</a:t>
            </a:r>
            <a:r>
              <a:rPr lang="it-IT" sz="1200" dirty="0"/>
              <a:t> </a:t>
            </a:r>
            <a:r>
              <a:rPr lang="it-IT" sz="1200" dirty="0" err="1"/>
              <a:t>Orthop</a:t>
            </a:r>
            <a:r>
              <a:rPr lang="it-IT" sz="1200" dirty="0"/>
              <a:t> </a:t>
            </a:r>
            <a:r>
              <a:rPr lang="it-IT" sz="1200" dirty="0" err="1"/>
              <a:t>Surg</a:t>
            </a:r>
            <a:r>
              <a:rPr lang="it-IT" sz="1200" dirty="0"/>
              <a:t> 2005; 13(</a:t>
            </a:r>
            <a:r>
              <a:rPr lang="it-IT" sz="1200" dirty="0" err="1"/>
              <a:t>5</a:t>
            </a:r>
            <a:r>
              <a:rPr lang="it-IT" sz="1200" dirty="0"/>
              <a:t>): 316-325</a:t>
            </a: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Definizione di Core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half"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it-IT" dirty="0"/>
              <a:t>Complesso lombo-pelvico formato da colonna vertebrale lombare, bacino, articolazione dell’anca e da tutti i muscoli che “producono o limitano i movimenti di questi segmenti”</a:t>
            </a:r>
          </a:p>
          <a:p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044FD-FDE7-0246-94AE-31D94B33A1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2"/>
          <p:cNvSpPr txBox="1">
            <a:spLocks/>
          </p:cNvSpPr>
          <p:nvPr/>
        </p:nvSpPr>
        <p:spPr bwMode="auto">
          <a:xfrm>
            <a:off x="130175" y="1709738"/>
            <a:ext cx="51593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endParaRPr lang="it-IT" sz="2400" dirty="0">
              <a:solidFill>
                <a:srgbClr val="0000FF"/>
              </a:solidFill>
              <a:latin typeface="+mn-lt"/>
              <a:ea typeface="ＭＳ Ｐゴシック" pitchFamily="1" charset="-128"/>
              <a:cs typeface="ＭＳ Ｐゴシック" pitchFamily="1" charset="-128"/>
            </a:endParaRPr>
          </a:p>
          <a:p>
            <a:pPr marL="457200" indent="-457200" algn="ctr">
              <a:buFont typeface="+mj-lt"/>
              <a:buAutoNum type="arabicPeriod"/>
              <a:defRPr/>
            </a:pPr>
            <a:endParaRPr lang="it-IT" sz="2400" dirty="0">
              <a:solidFill>
                <a:srgbClr val="0000FF"/>
              </a:solidFill>
              <a:latin typeface="+mn-lt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9460" name="CasellaDiTesto 9"/>
          <p:cNvSpPr txBox="1">
            <a:spLocks noChangeArrowheads="1"/>
          </p:cNvSpPr>
          <p:nvPr/>
        </p:nvSpPr>
        <p:spPr bwMode="auto">
          <a:xfrm>
            <a:off x="87313" y="6351588"/>
            <a:ext cx="88582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it-IT" sz="1200" dirty="0" err="1"/>
              <a:t>Fig</a:t>
            </a:r>
            <a:r>
              <a:rPr lang="it-IT" sz="1200" dirty="0"/>
              <a:t> G. “Sport </a:t>
            </a:r>
            <a:r>
              <a:rPr lang="it-IT" sz="1200" dirty="0" err="1"/>
              <a:t>specific</a:t>
            </a:r>
            <a:r>
              <a:rPr lang="it-IT" sz="1200" dirty="0"/>
              <a:t> </a:t>
            </a:r>
            <a:r>
              <a:rPr lang="it-IT" sz="1200" dirty="0" err="1"/>
              <a:t>conditioning</a:t>
            </a:r>
            <a:r>
              <a:rPr lang="it-IT" sz="1200" dirty="0"/>
              <a:t>: </a:t>
            </a:r>
            <a:r>
              <a:rPr lang="it-IT" sz="1200" dirty="0" err="1"/>
              <a:t>strength</a:t>
            </a:r>
            <a:r>
              <a:rPr lang="it-IT" sz="1200" dirty="0"/>
              <a:t> training </a:t>
            </a:r>
            <a:r>
              <a:rPr lang="it-IT" sz="1200" dirty="0" err="1"/>
              <a:t>for</a:t>
            </a:r>
            <a:r>
              <a:rPr lang="it-IT" sz="1200" dirty="0"/>
              <a:t> </a:t>
            </a:r>
            <a:r>
              <a:rPr lang="it-IT" sz="1200" dirty="0" err="1"/>
              <a:t>swimmers</a:t>
            </a:r>
            <a:r>
              <a:rPr lang="it-IT" sz="1200" dirty="0"/>
              <a:t> </a:t>
            </a:r>
            <a:r>
              <a:rPr lang="it-IT" sz="1200" dirty="0" err="1"/>
              <a:t>–</a:t>
            </a:r>
            <a:r>
              <a:rPr lang="it-IT" sz="1200" dirty="0"/>
              <a:t> training the </a:t>
            </a:r>
            <a:r>
              <a:rPr lang="it-IT" sz="1200" dirty="0" err="1"/>
              <a:t>core</a:t>
            </a:r>
            <a:r>
              <a:rPr lang="it-IT" sz="1200" dirty="0"/>
              <a:t>”. </a:t>
            </a:r>
            <a:r>
              <a:rPr lang="it-IT" sz="1200" dirty="0" err="1"/>
              <a:t>Strenght</a:t>
            </a:r>
            <a:r>
              <a:rPr lang="it-IT" sz="1200" dirty="0"/>
              <a:t> </a:t>
            </a:r>
            <a:r>
              <a:rPr lang="it-IT" sz="1200" dirty="0" err="1"/>
              <a:t>Cond</a:t>
            </a:r>
            <a:r>
              <a:rPr lang="it-IT" sz="1200" dirty="0"/>
              <a:t> </a:t>
            </a:r>
            <a:r>
              <a:rPr lang="it-IT" sz="1200" dirty="0" err="1"/>
              <a:t>J</a:t>
            </a:r>
            <a:r>
              <a:rPr lang="it-IT" sz="1200" dirty="0"/>
              <a:t> 2005; 27(</a:t>
            </a:r>
            <a:r>
              <a:rPr lang="it-IT" sz="1200" dirty="0" err="1"/>
              <a:t>2</a:t>
            </a:r>
            <a:r>
              <a:rPr lang="it-IT" sz="1200" dirty="0"/>
              <a:t>): 40-42</a:t>
            </a: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Definizione di Core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half" idx="1"/>
          </p:nvPr>
        </p:nvSpPr>
        <p:spPr>
          <a:ln>
            <a:solidFill>
              <a:srgbClr val="FFFFFF"/>
            </a:solidFill>
          </a:ln>
        </p:spPr>
        <p:txBody>
          <a:bodyPr/>
          <a:lstStyle/>
          <a:p>
            <a:pPr>
              <a:buNone/>
            </a:pPr>
            <a:r>
              <a:rPr lang="it-IT" dirty="0"/>
              <a:t>Insieme di tutte le componenti anatomiche comprese tra sterno e ginocchia con focus su regione addominale, low back ed anche.</a:t>
            </a:r>
          </a:p>
          <a:p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20647-04C4-D74C-82F5-900BE57849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2"/>
          <p:cNvSpPr txBox="1">
            <a:spLocks/>
          </p:cNvSpPr>
          <p:nvPr/>
        </p:nvSpPr>
        <p:spPr bwMode="auto">
          <a:xfrm>
            <a:off x="130175" y="1709738"/>
            <a:ext cx="51593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defRPr/>
            </a:pPr>
            <a:endParaRPr lang="it-IT" sz="2400" dirty="0">
              <a:solidFill>
                <a:srgbClr val="0000FF"/>
              </a:solidFill>
              <a:latin typeface="+mn-lt"/>
              <a:ea typeface="ＭＳ Ｐゴシック" pitchFamily="1" charset="-128"/>
              <a:cs typeface="ＭＳ Ｐゴシック" pitchFamily="1" charset="-128"/>
            </a:endParaRPr>
          </a:p>
          <a:p>
            <a:pPr marL="457200" indent="-457200" algn="ctr">
              <a:buFont typeface="+mj-lt"/>
              <a:buAutoNum type="arabicPeriod"/>
              <a:defRPr/>
            </a:pPr>
            <a:endParaRPr lang="it-IT" sz="2400" dirty="0">
              <a:solidFill>
                <a:srgbClr val="0000FF"/>
              </a:solidFill>
              <a:latin typeface="+mn-lt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9460" name="CasellaDiTesto 9"/>
          <p:cNvSpPr txBox="1">
            <a:spLocks noChangeArrowheads="1"/>
          </p:cNvSpPr>
          <p:nvPr/>
        </p:nvSpPr>
        <p:spPr bwMode="auto">
          <a:xfrm>
            <a:off x="87313" y="6224588"/>
            <a:ext cx="8858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it-IT" sz="1200" dirty="0" err="1"/>
              <a:t>Akuthota</a:t>
            </a:r>
            <a:r>
              <a:rPr lang="it-IT" sz="1200" dirty="0"/>
              <a:t> </a:t>
            </a:r>
            <a:r>
              <a:rPr lang="it-IT" sz="1200" dirty="0" err="1"/>
              <a:t>V</a:t>
            </a:r>
            <a:r>
              <a:rPr lang="it-IT" sz="1200" dirty="0"/>
              <a:t>, </a:t>
            </a:r>
            <a:r>
              <a:rPr lang="it-IT" sz="1200" dirty="0" err="1"/>
              <a:t>Nadler</a:t>
            </a:r>
            <a:r>
              <a:rPr lang="it-IT" sz="1200" dirty="0"/>
              <a:t> SF. “</a:t>
            </a:r>
            <a:r>
              <a:rPr lang="it-IT" sz="1200" dirty="0" err="1"/>
              <a:t>Core</a:t>
            </a:r>
            <a:r>
              <a:rPr lang="it-IT" sz="1200" dirty="0"/>
              <a:t> </a:t>
            </a:r>
            <a:r>
              <a:rPr lang="it-IT" sz="1200" dirty="0" err="1"/>
              <a:t>strengthening</a:t>
            </a:r>
            <a:r>
              <a:rPr lang="it-IT" sz="1200" dirty="0"/>
              <a:t>”. </a:t>
            </a:r>
            <a:r>
              <a:rPr lang="it-IT" sz="1200" dirty="0" err="1"/>
              <a:t>Arch</a:t>
            </a:r>
            <a:r>
              <a:rPr lang="it-IT" sz="1200" dirty="0"/>
              <a:t> </a:t>
            </a:r>
            <a:r>
              <a:rPr lang="it-IT" sz="1200" dirty="0" err="1"/>
              <a:t>Phys</a:t>
            </a:r>
            <a:r>
              <a:rPr lang="it-IT" sz="1200" dirty="0"/>
              <a:t> </a:t>
            </a:r>
            <a:r>
              <a:rPr lang="it-IT" sz="1200" dirty="0" err="1"/>
              <a:t>Med</a:t>
            </a:r>
            <a:r>
              <a:rPr lang="it-IT" sz="1200" dirty="0"/>
              <a:t> </a:t>
            </a:r>
            <a:r>
              <a:rPr lang="it-IT" sz="1200" dirty="0" err="1"/>
              <a:t>Rehab</a:t>
            </a:r>
            <a:r>
              <a:rPr lang="it-IT" sz="1200" dirty="0"/>
              <a:t> 2004 Mar;85(</a:t>
            </a:r>
            <a:r>
              <a:rPr lang="it-IT" sz="1200" dirty="0" err="1"/>
              <a:t>3</a:t>
            </a:r>
            <a:r>
              <a:rPr lang="it-IT" sz="1200" dirty="0"/>
              <a:t> </a:t>
            </a:r>
            <a:r>
              <a:rPr lang="it-IT" sz="1200" dirty="0" err="1"/>
              <a:t>Suppl</a:t>
            </a:r>
            <a:r>
              <a:rPr lang="it-IT" sz="1200" dirty="0"/>
              <a:t> </a:t>
            </a:r>
            <a:r>
              <a:rPr lang="it-IT" sz="1200" dirty="0" err="1"/>
              <a:t>1</a:t>
            </a:r>
            <a:r>
              <a:rPr lang="it-IT" sz="1200" dirty="0"/>
              <a:t>):S86-92</a:t>
            </a:r>
          </a:p>
          <a:p>
            <a:r>
              <a:rPr lang="it-IT" sz="1200" dirty="0" err="1"/>
              <a:t>Tse</a:t>
            </a:r>
            <a:r>
              <a:rPr lang="it-IT" sz="1200" dirty="0"/>
              <a:t> MA, </a:t>
            </a:r>
            <a:r>
              <a:rPr lang="it-IT" sz="1200" dirty="0" err="1"/>
              <a:t>McManus</a:t>
            </a:r>
            <a:r>
              <a:rPr lang="it-IT" sz="1200" dirty="0"/>
              <a:t> AM, </a:t>
            </a:r>
            <a:r>
              <a:rPr lang="it-IT" sz="1200" dirty="0" err="1"/>
              <a:t>Masters</a:t>
            </a:r>
            <a:r>
              <a:rPr lang="it-IT" sz="1200" dirty="0"/>
              <a:t> RS. “</a:t>
            </a:r>
            <a:r>
              <a:rPr lang="it-IT" sz="1200" dirty="0" err="1"/>
              <a:t>Development</a:t>
            </a:r>
            <a:r>
              <a:rPr lang="it-IT" sz="1200" dirty="0"/>
              <a:t> and </a:t>
            </a:r>
            <a:r>
              <a:rPr lang="it-IT" sz="1200" dirty="0" err="1"/>
              <a:t>validation</a:t>
            </a:r>
            <a:r>
              <a:rPr lang="it-IT" sz="1200" dirty="0"/>
              <a:t> </a:t>
            </a:r>
            <a:r>
              <a:rPr lang="it-IT" sz="1200" dirty="0" err="1"/>
              <a:t>of</a:t>
            </a:r>
            <a:r>
              <a:rPr lang="it-IT" sz="1200" dirty="0"/>
              <a:t> a </a:t>
            </a:r>
            <a:r>
              <a:rPr lang="it-IT" sz="1200" dirty="0" err="1"/>
              <a:t>core</a:t>
            </a:r>
            <a:r>
              <a:rPr lang="it-IT" sz="1200" dirty="0"/>
              <a:t> endurance </a:t>
            </a:r>
            <a:r>
              <a:rPr lang="it-IT" sz="1200" dirty="0" err="1"/>
              <a:t>intervention</a:t>
            </a:r>
            <a:r>
              <a:rPr lang="it-IT" sz="1200" dirty="0"/>
              <a:t> </a:t>
            </a:r>
            <a:r>
              <a:rPr lang="it-IT" sz="1200" dirty="0" err="1"/>
              <a:t>program</a:t>
            </a:r>
            <a:r>
              <a:rPr lang="it-IT" sz="1200" dirty="0"/>
              <a:t>: </a:t>
            </a:r>
            <a:r>
              <a:rPr lang="it-IT" sz="1200" dirty="0" err="1"/>
              <a:t>implications</a:t>
            </a:r>
            <a:r>
              <a:rPr lang="it-IT" sz="1200" dirty="0"/>
              <a:t> </a:t>
            </a:r>
            <a:r>
              <a:rPr lang="it-IT" sz="1200" dirty="0" err="1"/>
              <a:t>for</a:t>
            </a:r>
            <a:r>
              <a:rPr lang="it-IT" sz="1200" dirty="0"/>
              <a:t> performance in </a:t>
            </a:r>
            <a:r>
              <a:rPr lang="it-IT" sz="1200" dirty="0" err="1"/>
              <a:t>college-age</a:t>
            </a:r>
            <a:r>
              <a:rPr lang="it-IT" sz="1200" dirty="0"/>
              <a:t> </a:t>
            </a:r>
            <a:r>
              <a:rPr lang="it-IT" sz="1200" dirty="0" err="1"/>
              <a:t>rowers</a:t>
            </a:r>
            <a:r>
              <a:rPr lang="it-IT" sz="1200" dirty="0"/>
              <a:t>”. </a:t>
            </a:r>
            <a:r>
              <a:rPr lang="it-IT" sz="1200" dirty="0" err="1"/>
              <a:t>J</a:t>
            </a:r>
            <a:r>
              <a:rPr lang="it-IT" sz="1200" dirty="0"/>
              <a:t> </a:t>
            </a:r>
            <a:r>
              <a:rPr lang="it-IT" sz="1200" dirty="0" err="1"/>
              <a:t>Strenght</a:t>
            </a:r>
            <a:r>
              <a:rPr lang="it-IT" sz="1200" dirty="0"/>
              <a:t> </a:t>
            </a:r>
            <a:r>
              <a:rPr lang="it-IT" sz="1200" dirty="0" err="1"/>
              <a:t>Cond</a:t>
            </a:r>
            <a:r>
              <a:rPr lang="it-IT" sz="1200" dirty="0"/>
              <a:t> </a:t>
            </a:r>
            <a:r>
              <a:rPr lang="it-IT" sz="1200" dirty="0" err="1"/>
              <a:t>Res</a:t>
            </a:r>
            <a:r>
              <a:rPr lang="it-IT" sz="1200" dirty="0"/>
              <a:t> 2005; 19(</a:t>
            </a:r>
            <a:r>
              <a:rPr lang="it-IT" sz="1200" dirty="0" err="1"/>
              <a:t>3</a:t>
            </a:r>
            <a:r>
              <a:rPr lang="it-IT" sz="1200" dirty="0"/>
              <a:t>):547-552</a:t>
            </a: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Definizione di Core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half"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it-IT" dirty="0"/>
              <a:t>Insieme di tutti i muscoli compresi tra spalle e pelvi che agiscono per il trasferimento di forze dalla colonna vertebrale alle estremità.</a:t>
            </a:r>
          </a:p>
          <a:p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95926-AFA7-7E4E-B138-4A23652BDD9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asellaDiTesto 9"/>
          <p:cNvSpPr txBox="1">
            <a:spLocks noChangeArrowheads="1"/>
          </p:cNvSpPr>
          <p:nvPr/>
        </p:nvSpPr>
        <p:spPr bwMode="auto">
          <a:xfrm>
            <a:off x="87313" y="6246813"/>
            <a:ext cx="8858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it-IT" sz="1200" dirty="0" err="1"/>
              <a:t>Tse</a:t>
            </a:r>
            <a:r>
              <a:rPr lang="it-IT" sz="1200" dirty="0"/>
              <a:t> MA, </a:t>
            </a:r>
            <a:r>
              <a:rPr lang="it-IT" sz="1200" dirty="0" err="1"/>
              <a:t>McManus</a:t>
            </a:r>
            <a:r>
              <a:rPr lang="it-IT" sz="1200" dirty="0"/>
              <a:t> AM, </a:t>
            </a:r>
            <a:r>
              <a:rPr lang="it-IT" sz="1200" dirty="0" err="1"/>
              <a:t>Masters</a:t>
            </a:r>
            <a:r>
              <a:rPr lang="it-IT" sz="1200" dirty="0"/>
              <a:t> RS. “</a:t>
            </a:r>
            <a:r>
              <a:rPr lang="it-IT" sz="1200" dirty="0" err="1"/>
              <a:t>Development</a:t>
            </a:r>
            <a:r>
              <a:rPr lang="it-IT" sz="1200" dirty="0"/>
              <a:t> and </a:t>
            </a:r>
            <a:r>
              <a:rPr lang="it-IT" sz="1200" dirty="0" err="1"/>
              <a:t>validation</a:t>
            </a:r>
            <a:r>
              <a:rPr lang="it-IT" sz="1200" dirty="0"/>
              <a:t> </a:t>
            </a:r>
            <a:r>
              <a:rPr lang="it-IT" sz="1200" dirty="0" err="1"/>
              <a:t>of</a:t>
            </a:r>
            <a:r>
              <a:rPr lang="it-IT" sz="1200" dirty="0"/>
              <a:t> a </a:t>
            </a:r>
            <a:r>
              <a:rPr lang="it-IT" sz="1200" dirty="0" err="1"/>
              <a:t>core</a:t>
            </a:r>
            <a:r>
              <a:rPr lang="it-IT" sz="1200" dirty="0"/>
              <a:t> endurance </a:t>
            </a:r>
            <a:r>
              <a:rPr lang="it-IT" sz="1200" dirty="0" err="1"/>
              <a:t>intervention</a:t>
            </a:r>
            <a:r>
              <a:rPr lang="it-IT" sz="1200" dirty="0"/>
              <a:t> </a:t>
            </a:r>
            <a:r>
              <a:rPr lang="it-IT" sz="1200" dirty="0" err="1"/>
              <a:t>program</a:t>
            </a:r>
            <a:r>
              <a:rPr lang="it-IT" sz="1200" dirty="0"/>
              <a:t>: </a:t>
            </a:r>
            <a:r>
              <a:rPr lang="it-IT" sz="1200" dirty="0" err="1"/>
              <a:t>implications</a:t>
            </a:r>
            <a:r>
              <a:rPr lang="it-IT" sz="1200" dirty="0"/>
              <a:t> </a:t>
            </a:r>
            <a:r>
              <a:rPr lang="it-IT" sz="1200" dirty="0" err="1"/>
              <a:t>for</a:t>
            </a:r>
            <a:r>
              <a:rPr lang="it-IT" sz="1200" dirty="0"/>
              <a:t> performance in </a:t>
            </a:r>
            <a:r>
              <a:rPr lang="it-IT" sz="1200" dirty="0" err="1"/>
              <a:t>college-age</a:t>
            </a:r>
            <a:r>
              <a:rPr lang="it-IT" sz="1200" dirty="0"/>
              <a:t> </a:t>
            </a:r>
            <a:r>
              <a:rPr lang="it-IT" sz="1200" dirty="0" err="1"/>
              <a:t>rowers</a:t>
            </a:r>
            <a:r>
              <a:rPr lang="it-IT" sz="1200" dirty="0"/>
              <a:t>”. </a:t>
            </a:r>
            <a:r>
              <a:rPr lang="it-IT" sz="1200" dirty="0" err="1"/>
              <a:t>J</a:t>
            </a:r>
            <a:r>
              <a:rPr lang="it-IT" sz="1200" dirty="0"/>
              <a:t> </a:t>
            </a:r>
            <a:r>
              <a:rPr lang="it-IT" sz="1200" dirty="0" err="1"/>
              <a:t>Strenght</a:t>
            </a:r>
            <a:r>
              <a:rPr lang="it-IT" sz="1200" dirty="0"/>
              <a:t> </a:t>
            </a:r>
            <a:r>
              <a:rPr lang="it-IT" sz="1200" dirty="0" err="1"/>
              <a:t>Cond</a:t>
            </a:r>
            <a:r>
              <a:rPr lang="it-IT" sz="1200" dirty="0"/>
              <a:t> </a:t>
            </a:r>
            <a:r>
              <a:rPr lang="it-IT" sz="1200" dirty="0" err="1"/>
              <a:t>Res</a:t>
            </a:r>
            <a:r>
              <a:rPr lang="it-IT" sz="1200" dirty="0"/>
              <a:t> 2005; 19(</a:t>
            </a:r>
            <a:r>
              <a:rPr lang="it-IT" sz="1200" dirty="0" err="1"/>
              <a:t>3</a:t>
            </a:r>
            <a:r>
              <a:rPr lang="it-IT" sz="1200" dirty="0"/>
              <a:t>):547-552</a:t>
            </a:r>
          </a:p>
          <a:p>
            <a:endParaRPr lang="it-IT" sz="1200" b="1" dirty="0">
              <a:solidFill>
                <a:srgbClr val="376092"/>
              </a:solidFill>
            </a:endParaRPr>
          </a:p>
        </p:txBody>
      </p:sp>
      <p:sp>
        <p:nvSpPr>
          <p:cNvPr id="6" name="Segnaposto contenuto 2"/>
          <p:cNvSpPr txBox="1">
            <a:spLocks/>
          </p:cNvSpPr>
          <p:nvPr/>
        </p:nvSpPr>
        <p:spPr bwMode="auto">
          <a:xfrm>
            <a:off x="204788" y="2128838"/>
            <a:ext cx="852011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it-IT" sz="2400" dirty="0">
              <a:solidFill>
                <a:srgbClr val="376092"/>
              </a:solidFill>
              <a:latin typeface="+mn-lt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4" name="Titolo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Definizione di </a:t>
            </a:r>
            <a:r>
              <a:rPr lang="it-IT" dirty="0" err="1"/>
              <a:t>Core</a:t>
            </a:r>
            <a:endParaRPr lang="it-IT" dirty="0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ln>
            <a:noFill/>
          </a:ln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/>
              <a:t>Il CORE rappresenta una sorta di corsetto muscolare che lavora come una unità per stabilizzare il corpo e la colonna vertebrale in presenza o assenza di movimenti degli arti, fungendo da “centro” delle catene muscolari e consentendo il collegamento reciproco tra tratto assile e tratti appendicolari.</a:t>
            </a:r>
          </a:p>
          <a:p>
            <a:endParaRPr lang="it-IT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Definizione di Core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it-IT" dirty="0"/>
              <a:t>È la muscolatura composta da 29 paia di muscoli che supportano il complesso </a:t>
            </a:r>
            <a:r>
              <a:rPr lang="it-IT" dirty="0" err="1"/>
              <a:t>lombopelvico</a:t>
            </a:r>
            <a:r>
              <a:rPr lang="it-IT" dirty="0"/>
              <a:t> e dell’anca. Aiutano a stabilizzare la colonna, la pelvi e le catene cinetiche durante i movimenti funzionali.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35000" y="6464300"/>
            <a:ext cx="2301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Fredericson</a:t>
            </a:r>
            <a:r>
              <a:rPr lang="it-IT" dirty="0"/>
              <a:t> </a:t>
            </a:r>
            <a:r>
              <a:rPr lang="it-IT" dirty="0" err="1"/>
              <a:t>M</a:t>
            </a:r>
            <a:r>
              <a:rPr lang="it-IT" dirty="0"/>
              <a:t>, 2005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5CA1A7-32DB-C84B-874C-6B39C4E66F0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3910</TotalTime>
  <Words>1662</Words>
  <Application>Microsoft Macintosh PowerPoint</Application>
  <PresentationFormat>On-screen Show (4:3)</PresentationFormat>
  <Paragraphs>162</Paragraphs>
  <Slides>32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ＭＳ Ｐゴシック</vt:lpstr>
      <vt:lpstr>ヒラギノ角ゴ Pro W3</vt:lpstr>
      <vt:lpstr>Arial</vt:lpstr>
      <vt:lpstr>Bradley Hand Bold</vt:lpstr>
      <vt:lpstr>Calibri</vt:lpstr>
      <vt:lpstr>Times New Roman</vt:lpstr>
      <vt:lpstr>Tema di Office</vt:lpstr>
      <vt:lpstr>  “Core training, functional training e preparazione fisica” </vt:lpstr>
      <vt:lpstr>Core Training</vt:lpstr>
      <vt:lpstr>Concetto di Core</vt:lpstr>
      <vt:lpstr>Definizione di Core</vt:lpstr>
      <vt:lpstr>Definizione di Core</vt:lpstr>
      <vt:lpstr>Definizione di Core</vt:lpstr>
      <vt:lpstr>Definizione di Core</vt:lpstr>
      <vt:lpstr>Definizione di Core</vt:lpstr>
      <vt:lpstr>Definizione di Core</vt:lpstr>
      <vt:lpstr>HICS complex</vt:lpstr>
      <vt:lpstr>Aspetti anatomo-fisiologici</vt:lpstr>
      <vt:lpstr>Anatomia</vt:lpstr>
      <vt:lpstr>Anatomia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Aspetti anatomici</vt:lpstr>
      <vt:lpstr>Manovra di Valsalva</vt:lpstr>
      <vt:lpstr>Aspetti fisiologici</vt:lpstr>
      <vt:lpstr>Aspetti fisiologici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Pascal Izzicupo</dc:creator>
  <cp:lastModifiedBy>Pascal Izzicupo</cp:lastModifiedBy>
  <cp:revision>84</cp:revision>
  <dcterms:created xsi:type="dcterms:W3CDTF">2016-05-27T07:59:08Z</dcterms:created>
  <dcterms:modified xsi:type="dcterms:W3CDTF">2018-05-14T13:27:20Z</dcterms:modified>
</cp:coreProperties>
</file>