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3" r:id="rId4"/>
    <p:sldId id="259" r:id="rId5"/>
    <p:sldId id="295" r:id="rId6"/>
    <p:sldId id="284" r:id="rId7"/>
    <p:sldId id="271" r:id="rId8"/>
    <p:sldId id="269" r:id="rId9"/>
    <p:sldId id="270" r:id="rId10"/>
    <p:sldId id="272" r:id="rId11"/>
    <p:sldId id="258" r:id="rId12"/>
    <p:sldId id="265" r:id="rId13"/>
    <p:sldId id="261" r:id="rId14"/>
    <p:sldId id="277" r:id="rId15"/>
    <p:sldId id="289" r:id="rId16"/>
    <p:sldId id="308" r:id="rId17"/>
    <p:sldId id="299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94" y="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CE4D2F0-BDCA-4B9C-89A7-763143696193}" type="datetimeFigureOut">
              <a:rPr lang="it-IT" smtClean="0"/>
              <a:pPr/>
              <a:t>25/05/2020</a:t>
            </a:fld>
            <a:endParaRPr lang="it-IT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it-IT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E93E677-B43F-4E64-91E2-26DDE216361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214282" y="3786190"/>
            <a:ext cx="8929718" cy="1428760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</a:t>
            </a:r>
            <a:r>
              <a:rPr lang="it-IT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DETRAINING E RETRAINING</a:t>
            </a:r>
            <a:r>
              <a:rPr lang="it-IT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</a:t>
            </a:r>
            <a:br>
              <a:rPr lang="it-IT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NEL PERIODO DEL COVID-19</a:t>
            </a:r>
            <a:b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</a:t>
            </a:r>
            <a:r>
              <a:rPr lang="it-IT" sz="2800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CONSIGLI PER LA RIPARTENZA</a:t>
            </a:r>
            <a:endParaRPr lang="it-IT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85852" y="5943600"/>
            <a:ext cx="7572428" cy="914400"/>
          </a:xfrm>
        </p:spPr>
        <p:txBody>
          <a:bodyPr>
            <a:normAutofit lnSpcReduction="10000"/>
          </a:bodyPr>
          <a:lstStyle/>
          <a:p>
            <a:r>
              <a:rPr lang="it-IT" b="1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Webinar</a:t>
            </a:r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CONI  Abruzzo 22 maggio 2020         </a:t>
            </a:r>
          </a:p>
          <a:p>
            <a:r>
              <a:rPr lang="it-IT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Prof. Claudio Mazzaufo</a:t>
            </a:r>
            <a:endParaRPr lang="it-IT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314" name="AutoShape 2" descr="Warm-up F1 - Vide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6" name="AutoShape 4" descr="Warm-up F1 - Vide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3318" name="AutoShape 6" descr="Warm-up F1 - Videos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3322" name="Picture 10" descr="Il Riscaldamento (Seconda Parte). Sembra scontato e banale ma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-142900"/>
            <a:ext cx="7429552" cy="3783710"/>
          </a:xfrm>
          <a:prstGeom prst="rect">
            <a:avLst/>
          </a:prstGeom>
          <a:noFill/>
        </p:spPr>
      </p:pic>
      <p:pic>
        <p:nvPicPr>
          <p:cNvPr id="9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14950"/>
            <a:ext cx="201612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214290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Mantenere alta l’intensità rimane centrale anche con volumi ridotti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D91948B2-DD60-1A4B-9460-76DBE26A6B2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4034"/>
            <a:ext cx="9144000" cy="1264834"/>
          </a:xfrm>
          <a:prstGeom prst="rect">
            <a:avLst/>
          </a:prstGeom>
        </p:spPr>
      </p:pic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71DC92BF-519D-6D44-901E-4D0263A8BF7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68"/>
            <a:ext cx="9144000" cy="442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20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14282" y="1554162"/>
            <a:ext cx="8929718" cy="4525963"/>
          </a:xfrm>
        </p:spPr>
        <p:txBody>
          <a:bodyPr>
            <a:normAutofit fontScale="92500"/>
          </a:bodyPr>
          <a:lstStyle/>
          <a:p>
            <a:pPr marL="514350" indent="-514350">
              <a:buNone/>
            </a:pP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Deve tener conto del vissuto</a:t>
            </a:r>
          </a:p>
          <a:p>
            <a:pPr marL="514350" indent="-514350">
              <a:buNone/>
            </a:pP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degli atleti, nel periodo del</a:t>
            </a:r>
          </a:p>
          <a:p>
            <a:pPr marL="514350" indent="-514350">
              <a:buNone/>
            </a:pP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it-IT" sz="4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Lock</a:t>
            </a: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Down”, per programmare</a:t>
            </a:r>
          </a:p>
          <a:p>
            <a:pPr marL="514350" indent="-514350">
              <a:buNone/>
            </a:pPr>
            <a:r>
              <a:rPr lang="it-IT" sz="4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corretto: </a:t>
            </a:r>
          </a:p>
          <a:p>
            <a:pPr marL="514350" indent="-514350">
              <a:buNone/>
            </a:pPr>
            <a:endParaRPr lang="it-IT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it-IT" sz="4800" dirty="0" smtClean="0">
                <a:solidFill>
                  <a:srgbClr val="FF0000"/>
                </a:solidFill>
              </a:rPr>
              <a:t>        </a:t>
            </a:r>
            <a:r>
              <a:rPr lang="it-IT" sz="4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RODAGGIO ATLETICO </a:t>
            </a:r>
            <a:r>
              <a:rPr lang="it-IT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it-IT" sz="2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n.d.r</a:t>
            </a:r>
            <a:r>
              <a:rPr lang="it-IT" sz="2400" b="1" u="sng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it-IT" sz="48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85728"/>
            <a:ext cx="9644098" cy="838200"/>
          </a:xfrm>
        </p:spPr>
        <p:txBody>
          <a:bodyPr>
            <a:noAutofit/>
          </a:bodyPr>
          <a:lstStyle/>
          <a:p>
            <a:r>
              <a:rPr lang="it-IT" sz="4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La ripresa dell’attività sportiva</a:t>
            </a:r>
            <a:endParaRPr lang="it-IT" sz="4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1">
            <a:extLst>
              <a:ext uri="{FF2B5EF4-FFF2-40B4-BE49-F238E27FC236}">
                <a16:creationId xmlns="" xmlns:a16="http://schemas.microsoft.com/office/drawing/2014/main" id="{35F65321-D2A0-1644-9086-6D0D95BBB223}"/>
              </a:ext>
            </a:extLst>
          </p:cNvPr>
          <p:cNvSpPr txBox="1">
            <a:spLocks/>
          </p:cNvSpPr>
          <p:nvPr/>
        </p:nvSpPr>
        <p:spPr>
          <a:xfrm>
            <a:off x="-214346" y="0"/>
            <a:ext cx="9358346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Il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R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etraining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è più veloce del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D</a:t>
            </a: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etraining</a:t>
            </a:r>
            <a:endParaRPr lang="it-IT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</p:txBody>
      </p:sp>
      <p:pic>
        <p:nvPicPr>
          <p:cNvPr id="5" name="Immagine 4" descr="Immagine che contiene barca&#10;&#10;Descrizione generata automaticamente">
            <a:extLst>
              <a:ext uri="{FF2B5EF4-FFF2-40B4-BE49-F238E27FC236}">
                <a16:creationId xmlns="" xmlns:a16="http://schemas.microsoft.com/office/drawing/2014/main" id="{F5DABACF-9A51-F645-83B7-3175BBA64AE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0108"/>
            <a:ext cx="9170210" cy="4929222"/>
          </a:xfrm>
          <a:prstGeom prst="rect">
            <a:avLst/>
          </a:prstGeom>
        </p:spPr>
      </p:pic>
      <p:cxnSp>
        <p:nvCxnSpPr>
          <p:cNvPr id="9" name="Connettore 1 8">
            <a:extLst>
              <a:ext uri="{FF2B5EF4-FFF2-40B4-BE49-F238E27FC236}">
                <a16:creationId xmlns="" xmlns:a16="http://schemas.microsoft.com/office/drawing/2014/main" id="{A0B7D670-AD42-B64E-AE54-9EE580FCCFF6}"/>
              </a:ext>
            </a:extLst>
          </p:cNvPr>
          <p:cNvCxnSpPr>
            <a:cxnSpLocks/>
          </p:cNvCxnSpPr>
          <p:nvPr/>
        </p:nvCxnSpPr>
        <p:spPr>
          <a:xfrm flipV="1">
            <a:off x="928662" y="2428868"/>
            <a:ext cx="7215238" cy="31948"/>
          </a:xfrm>
          <a:prstGeom prst="line">
            <a:avLst/>
          </a:prstGeom>
          <a:ln w="38100" cmpd="sng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>
            <a:extLst>
              <a:ext uri="{FF2B5EF4-FFF2-40B4-BE49-F238E27FC236}">
                <a16:creationId xmlns="" xmlns:a16="http://schemas.microsoft.com/office/drawing/2014/main" id="{6D59AEE7-7F56-534E-B04F-571344526BD0}"/>
              </a:ext>
            </a:extLst>
          </p:cNvPr>
          <p:cNvSpPr/>
          <p:nvPr/>
        </p:nvSpPr>
        <p:spPr bwMode="auto">
          <a:xfrm>
            <a:off x="6215074" y="5357826"/>
            <a:ext cx="2724392" cy="419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i="1" dirty="0" err="1">
                <a:latin typeface="Garamond" panose="02020404030301010803" pitchFamily="18" charset="0"/>
                <a:cs typeface="Times New Roman" panose="02020603050405020304" pitchFamily="18" charset="0"/>
              </a:rPr>
              <a:t>Blocquiaux</a:t>
            </a:r>
            <a:r>
              <a:rPr lang="en-GB" sz="2000" b="1" i="1" dirty="0">
                <a:latin typeface="Garamond" panose="02020404030301010803" pitchFamily="18" charset="0"/>
                <a:cs typeface="Times New Roman" panose="02020603050405020304" pitchFamily="18" charset="0"/>
              </a:rPr>
              <a:t> et al., 2020</a:t>
            </a:r>
          </a:p>
        </p:txBody>
      </p:sp>
      <p:sp>
        <p:nvSpPr>
          <p:cNvPr id="13" name="Rettangolo 12">
            <a:extLst>
              <a:ext uri="{FF2B5EF4-FFF2-40B4-BE49-F238E27FC236}">
                <a16:creationId xmlns="" xmlns:a16="http://schemas.microsoft.com/office/drawing/2014/main" id="{74AB786D-E146-894E-AF1C-33327BADF128}"/>
              </a:ext>
            </a:extLst>
          </p:cNvPr>
          <p:cNvSpPr/>
          <p:nvPr/>
        </p:nvSpPr>
        <p:spPr bwMode="auto">
          <a:xfrm>
            <a:off x="1" y="1000084"/>
            <a:ext cx="1714480" cy="58579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it-IT" sz="2000" b="1" dirty="0" smtClean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58" y="6000768"/>
            <a:ext cx="1201638" cy="857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406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714480" y="5286388"/>
            <a:ext cx="8458200" cy="1222375"/>
          </a:xfrm>
        </p:spPr>
        <p:txBody>
          <a:bodyPr>
            <a:normAutofit/>
          </a:bodyPr>
          <a:lstStyle/>
          <a:p>
            <a:pPr algn="l"/>
            <a:r>
              <a:rPr lang="it-IT" sz="4800" dirty="0" smtClean="0">
                <a:solidFill>
                  <a:srgbClr val="FFFF00"/>
                </a:solidFill>
              </a:rPr>
              <a:t>CRITICITA’ DIVERSE</a:t>
            </a:r>
            <a:endParaRPr lang="it-IT" sz="4800" dirty="0">
              <a:solidFill>
                <a:srgbClr val="FFFF00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928662" y="3643314"/>
            <a:ext cx="8458200" cy="914400"/>
          </a:xfrm>
        </p:spPr>
        <p:txBody>
          <a:bodyPr>
            <a:noAutofit/>
          </a:bodyPr>
          <a:lstStyle/>
          <a:p>
            <a:pPr algn="l"/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-ATTIVITA’ </a:t>
            </a:r>
            <a:r>
              <a:rPr lang="it-IT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ALTO LIVELLO</a:t>
            </a:r>
          </a:p>
          <a:p>
            <a:pPr algn="l"/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-ATTIVITA’ </a:t>
            </a:r>
            <a:r>
              <a:rPr lang="it-IT" sz="36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</a:t>
            </a:r>
            <a:r>
              <a:rPr lang="it-IT" sz="3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BASE</a:t>
            </a:r>
            <a:endParaRPr lang="it-IT" sz="3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0" name="Picture 6" descr="Video: Il teramano Salvatore Angelozzi è il nuovo campione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0"/>
            <a:ext cx="4624752" cy="3429000"/>
          </a:xfrm>
          <a:prstGeom prst="rect">
            <a:avLst/>
          </a:prstGeom>
          <a:noFill/>
        </p:spPr>
      </p:pic>
      <p:pic>
        <p:nvPicPr>
          <p:cNvPr id="18434" name="Picture 2" descr="Uomini di Basket CLAUDIO MAZZAUFO TORNA A TERAM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4520972" cy="3429000"/>
          </a:xfrm>
          <a:prstGeom prst="rect">
            <a:avLst/>
          </a:prstGeom>
          <a:noFill/>
        </p:spPr>
      </p:pic>
      <p:pic>
        <p:nvPicPr>
          <p:cNvPr id="6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286388"/>
            <a:ext cx="1602196" cy="114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28596" y="1357298"/>
            <a:ext cx="9144000" cy="501811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it-IT" sz="3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Ritorno al Peso Ottimale</a:t>
            </a:r>
          </a:p>
          <a:p>
            <a:pPr>
              <a:buNone/>
            </a:pPr>
            <a:endParaRPr lang="it-IT" sz="35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3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Evitare rischi infortuni</a:t>
            </a:r>
          </a:p>
          <a:p>
            <a:pPr>
              <a:buNone/>
            </a:pPr>
            <a:endParaRPr lang="it-IT" sz="35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3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Lavorare in condizioni di sicurezza (Covid-19)</a:t>
            </a:r>
          </a:p>
          <a:p>
            <a:pPr>
              <a:buNone/>
            </a:pPr>
            <a:endParaRPr lang="it-IT" sz="35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it-IT" sz="35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Ridurre al massimo gli stress fisici e cognitivi per non abbassare le difese immunitarie dei nostri atleti.  </a:t>
            </a:r>
          </a:p>
          <a:p>
            <a:pPr>
              <a:buNone/>
            </a:pPr>
            <a:endParaRPr lang="it-IT" i="1" dirty="0" smtClean="0">
              <a:solidFill>
                <a:srgbClr val="002060"/>
              </a:solidFill>
            </a:endParaRPr>
          </a:p>
          <a:p>
            <a:pPr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txBody>
          <a:bodyPr>
            <a:normAutofit fontScale="90000"/>
          </a:bodyPr>
          <a:lstStyle/>
          <a:p>
            <a: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IL RODAGGIO ATLETICO </a:t>
            </a:r>
            <a:br>
              <a:rPr lang="it-IT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</a:br>
            <a:r>
              <a:rPr lang="it-IT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                </a:t>
            </a:r>
            <a:r>
              <a:rPr lang="it-IT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(Obiettivi principali)</a:t>
            </a:r>
          </a:p>
        </p:txBody>
      </p:sp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11768"/>
            <a:ext cx="1186219" cy="84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-285776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COVID-19 e rischio di infortuni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1080958-340C-604C-9F53-E1851B059695}"/>
              </a:ext>
            </a:extLst>
          </p:cNvPr>
          <p:cNvSpPr/>
          <p:nvPr/>
        </p:nvSpPr>
        <p:spPr>
          <a:xfrm>
            <a:off x="0" y="2214554"/>
            <a:ext cx="9144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Garamond" panose="02020404030301010803" pitchFamily="18" charset="0"/>
              </a:rPr>
              <a:t>We aim to recommend extreme caution in sports programming after the COVID-19 emergency and we advise to involve all stakeholders in the decisions (e.g. medical staff, head of performance, coaches, fitness trainers and players). </a:t>
            </a:r>
            <a:r>
              <a:rPr lang="en-GB" sz="2800" b="1" dirty="0">
                <a:latin typeface="Garamond" panose="02020404030301010803" pitchFamily="18" charset="0"/>
              </a:rPr>
              <a:t>We are still unsure when and how to restart championships and events, but we advise to consider the impact that choices could have on injury risk in elite athletes</a:t>
            </a:r>
            <a:r>
              <a:rPr lang="en-GB" sz="2800" dirty="0">
                <a:latin typeface="Garamond" panose="02020404030301010803" pitchFamily="18" charset="0"/>
              </a:rPr>
              <a:t>. 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00479FF-5F41-4047-8CA6-832F2CCB0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661" y="668854"/>
            <a:ext cx="7572428" cy="1785949"/>
          </a:xfrm>
          <a:prstGeom prst="rect">
            <a:avLst/>
          </a:prstGeom>
        </p:spPr>
      </p:pic>
      <p:pic>
        <p:nvPicPr>
          <p:cNvPr id="5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357826"/>
            <a:ext cx="1802475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:a16="http://schemas.microsoft.com/office/drawing/2014/main" xmlns="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-285776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COVID-19 e rischio di infortuni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xmlns="" id="{81080958-340C-604C-9F53-E1851B059695}"/>
              </a:ext>
            </a:extLst>
          </p:cNvPr>
          <p:cNvSpPr/>
          <p:nvPr/>
        </p:nvSpPr>
        <p:spPr>
          <a:xfrm>
            <a:off x="0" y="2214554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 smtClean="0">
                <a:latin typeface="Garamond" panose="02020404030301010803" pitchFamily="18" charset="0"/>
              </a:rPr>
              <a:t>. </a:t>
            </a:r>
            <a:endParaRPr lang="en-GB" sz="2800" dirty="0">
              <a:latin typeface="Garamond" panose="02020404030301010803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100479FF-5F41-4047-8CA6-832F2CCB09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500043"/>
            <a:ext cx="7572428" cy="1500197"/>
          </a:xfrm>
          <a:prstGeom prst="rect">
            <a:avLst/>
          </a:prstGeom>
        </p:spPr>
      </p:pic>
      <p:pic>
        <p:nvPicPr>
          <p:cNvPr id="5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5357826"/>
            <a:ext cx="1802475" cy="1285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tangolo 6"/>
          <p:cNvSpPr/>
          <p:nvPr/>
        </p:nvSpPr>
        <p:spPr>
          <a:xfrm>
            <a:off x="357158" y="1785926"/>
            <a:ext cx="892971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400" dirty="0" smtClean="0"/>
              <a:t>Miriamo a raccomandare estrema cautela nella programmazione sportiva dopo l'emergenza COVID-19 e consigliamo di coinvolgere tutte le parti interessate nelle decisioni (ad esempio personale medico, responsabile delle prestazioni, allenatori, istruttori di fitness e giocatori). Non siamo ancora sicuri di quando e come riavviare campionati ed eventi, ma consigliamo di considerare l'impatto che le scelte potrebbero avere sul rischio di infortunio negli atleti d'élite.</a:t>
            </a:r>
            <a:endParaRPr lang="it-IT" sz="2400" dirty="0"/>
          </a:p>
        </p:txBody>
      </p:sp>
      <p:sp>
        <p:nvSpPr>
          <p:cNvPr id="8" name="Rettangolo 7"/>
          <p:cNvSpPr/>
          <p:nvPr/>
        </p:nvSpPr>
        <p:spPr>
          <a:xfrm>
            <a:off x="2000232" y="5943600"/>
            <a:ext cx="6572296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tal proposito è bene </a:t>
            </a:r>
            <a:r>
              <a:rPr lang="it-IT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ricordare…</a:t>
            </a:r>
            <a:endParaRPr lang="it-IT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00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>
            <a:extLst>
              <a:ext uri="{FF2B5EF4-FFF2-40B4-BE49-F238E27FC236}">
                <a16:creationId xmlns:a16="http://schemas.microsoft.com/office/drawing/2014/main" xmlns="" id="{0F5572C8-27E4-45C2-B3F5-1F4839BCD7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4282" y="142852"/>
            <a:ext cx="8686800" cy="1071562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3600" dirty="0" err="1">
                <a:solidFill>
                  <a:schemeClr val="tx1"/>
                </a:solidFill>
              </a:rPr>
              <a:t>Ricostituzione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dei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differenti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organi</a:t>
            </a:r>
            <a:r>
              <a:rPr lang="en-GB" sz="3600" dirty="0">
                <a:solidFill>
                  <a:schemeClr val="tx1"/>
                </a:solidFill>
              </a:rPr>
              <a:t> e </a:t>
            </a:r>
            <a:r>
              <a:rPr lang="en-GB" sz="3600" dirty="0" err="1">
                <a:solidFill>
                  <a:schemeClr val="tx1"/>
                </a:solidFill>
              </a:rPr>
              <a:t>sistemi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biologici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dopo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uno</a:t>
            </a:r>
            <a:r>
              <a:rPr lang="en-GB" sz="3600" dirty="0">
                <a:solidFill>
                  <a:schemeClr val="tx1"/>
                </a:solidFill>
              </a:rPr>
              <a:t> </a:t>
            </a:r>
            <a:r>
              <a:rPr lang="en-GB" sz="3600" dirty="0" err="1">
                <a:solidFill>
                  <a:schemeClr val="tx1"/>
                </a:solidFill>
              </a:rPr>
              <a:t>stimolo</a:t>
            </a:r>
            <a:endParaRPr lang="en-GB" sz="3600" dirty="0">
              <a:solidFill>
                <a:schemeClr val="tx1"/>
              </a:solidFill>
            </a:endParaRPr>
          </a:p>
        </p:txBody>
      </p:sp>
      <p:pic>
        <p:nvPicPr>
          <p:cNvPr id="25603" name="Picture 5" descr="2 tempi ricostituzione dei vari organi">
            <a:extLst>
              <a:ext uri="{FF2B5EF4-FFF2-40B4-BE49-F238E27FC236}">
                <a16:creationId xmlns:a16="http://schemas.microsoft.com/office/drawing/2014/main" xmlns="" id="{E940F26B-1FFB-474D-9D44-77543C77B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14422"/>
            <a:ext cx="9144000" cy="4714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91654"/>
            <a:ext cx="1214414" cy="86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46672"/>
          </a:xfrm>
        </p:spPr>
        <p:txBody>
          <a:bodyPr/>
          <a:lstStyle/>
          <a:p>
            <a:pPr marL="514350" indent="-514350">
              <a:buNone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Cardiovascolari</a:t>
            </a:r>
          </a:p>
          <a:p>
            <a:pPr marL="514350" indent="-514350">
              <a:buNone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Metaboliche</a:t>
            </a:r>
          </a:p>
          <a:p>
            <a:pPr marL="514350" indent="-514350">
              <a:buNone/>
            </a:pPr>
            <a:r>
              <a:rPr lang="it-IT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Neuromuscolari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 un atleta si ferma completamente, peggiora i Sistemi sopra riportati del 2-4% a settimana. 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Piccoli stimoli allenanti, pari al 15-30% del volume prima della sosta, può ridurre gli effetti negativi del </a:t>
            </a:r>
            <a:r>
              <a:rPr lang="it-IT" b="1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detraining</a:t>
            </a:r>
            <a:r>
              <a:rPr lang="it-IT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pPr marL="514350" indent="-514350"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686800" cy="838200"/>
          </a:xfrm>
        </p:spPr>
        <p:txBody>
          <a:bodyPr>
            <a:normAutofit/>
          </a:bodyPr>
          <a:lstStyle/>
          <a:p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Problematiche del “DETRAINING”</a:t>
            </a: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6083206"/>
            <a:ext cx="1086080" cy="7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0E675DF3-A60D-AD42-9EA9-E333CCADBF80}"/>
              </a:ext>
            </a:extLst>
          </p:cNvPr>
          <p:cNvSpPr/>
          <p:nvPr/>
        </p:nvSpPr>
        <p:spPr bwMode="auto">
          <a:xfrm>
            <a:off x="-214346" y="1214422"/>
            <a:ext cx="3709958" cy="419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Cardiovascular</a:t>
            </a:r>
          </a:p>
        </p:txBody>
      </p:sp>
      <p:pic>
        <p:nvPicPr>
          <p:cNvPr id="7" name="Immagine 6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9852E951-0AD6-7A4E-9EB4-1A9F1A5DCA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6915"/>
            <a:ext cx="3083644" cy="4182415"/>
          </a:xfrm>
          <a:prstGeom prst="rect">
            <a:avLst/>
          </a:prstGeom>
        </p:spPr>
      </p:pic>
      <p:sp>
        <p:nvSpPr>
          <p:cNvPr id="8" name="Rettangolo 7">
            <a:extLst>
              <a:ext uri="{FF2B5EF4-FFF2-40B4-BE49-F238E27FC236}">
                <a16:creationId xmlns="" xmlns:a16="http://schemas.microsoft.com/office/drawing/2014/main" id="{FC3A6599-3BE0-B944-A007-D3913AC34DFB}"/>
              </a:ext>
            </a:extLst>
          </p:cNvPr>
          <p:cNvSpPr/>
          <p:nvPr/>
        </p:nvSpPr>
        <p:spPr bwMode="auto">
          <a:xfrm>
            <a:off x="2571736" y="1214422"/>
            <a:ext cx="3709958" cy="419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Metabolic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="" xmlns:a16="http://schemas.microsoft.com/office/drawing/2014/main" id="{BC30EE48-F9FC-7841-9D5A-F74B4EB3D898}"/>
              </a:ext>
            </a:extLst>
          </p:cNvPr>
          <p:cNvSpPr/>
          <p:nvPr/>
        </p:nvSpPr>
        <p:spPr bwMode="auto">
          <a:xfrm>
            <a:off x="6143636" y="6072206"/>
            <a:ext cx="2724392" cy="419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1" i="1" dirty="0" err="1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Mujika</a:t>
            </a:r>
            <a:r>
              <a:rPr lang="en-GB" sz="2000" b="1" i="1" dirty="0">
                <a:solidFill>
                  <a:srgbClr val="FFFF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&amp; Padilla, 2000</a:t>
            </a:r>
          </a:p>
        </p:txBody>
      </p:sp>
      <p:pic>
        <p:nvPicPr>
          <p:cNvPr id="10" name="Immagine 9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9A258117-35F5-064A-80FB-1EE4A78106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64" y="1714488"/>
            <a:ext cx="3286148" cy="4214842"/>
          </a:xfrm>
          <a:prstGeom prst="rect">
            <a:avLst/>
          </a:prstGeom>
        </p:spPr>
      </p:pic>
      <p:sp>
        <p:nvSpPr>
          <p:cNvPr id="11" name="Rettangolo 10">
            <a:extLst>
              <a:ext uri="{FF2B5EF4-FFF2-40B4-BE49-F238E27FC236}">
                <a16:creationId xmlns="" xmlns:a16="http://schemas.microsoft.com/office/drawing/2014/main" id="{800034C6-857C-5643-9830-DCC7A2285AB5}"/>
              </a:ext>
            </a:extLst>
          </p:cNvPr>
          <p:cNvSpPr/>
          <p:nvPr/>
        </p:nvSpPr>
        <p:spPr bwMode="auto">
          <a:xfrm>
            <a:off x="5643570" y="1214422"/>
            <a:ext cx="3709958" cy="4195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Neuromuscular</a:t>
            </a:r>
          </a:p>
        </p:txBody>
      </p:sp>
      <p:pic>
        <p:nvPicPr>
          <p:cNvPr id="12" name="Immagine 11" descr="Immagine che contiene screenshot, uccello&#10;&#10;Descrizione generata automaticamente">
            <a:extLst>
              <a:ext uri="{FF2B5EF4-FFF2-40B4-BE49-F238E27FC236}">
                <a16:creationId xmlns="" xmlns:a16="http://schemas.microsoft.com/office/drawing/2014/main" id="{6BFC6A1D-6B60-6846-86BA-CD82E2175C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2" y="1714488"/>
            <a:ext cx="3000396" cy="4214842"/>
          </a:xfrm>
          <a:prstGeom prst="rect">
            <a:avLst/>
          </a:prstGeom>
        </p:spPr>
      </p:pic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2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Detraining</a:t>
            </a:r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ucida Sans Unicode" pitchFamily="34" charset="0"/>
                <a:cs typeface="Lucida Sans Unicode" pitchFamily="34" charset="0"/>
              </a:rPr>
              <a:t> delle funzioni fisiologiche</a:t>
            </a:r>
          </a:p>
        </p:txBody>
      </p:sp>
      <p:pic>
        <p:nvPicPr>
          <p:cNvPr id="13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" y="5940330"/>
            <a:ext cx="1286359" cy="917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189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85720" y="1571612"/>
            <a:ext cx="8858280" cy="4946672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– SFERA EMOTIVA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Nervosismo, stati depressivi, ansia, paura.</a:t>
            </a:r>
          </a:p>
          <a:p>
            <a:pPr marL="514350" indent="-514350">
              <a:buNone/>
            </a:pPr>
            <a:endParaRPr lang="it-IT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– QUALITA’ DEL SONNO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Agitato, frammentato, insonnia.</a:t>
            </a:r>
          </a:p>
          <a:p>
            <a:pPr marL="514350" indent="-514350">
              <a:buFont typeface="Wingdings" pitchFamily="2" charset="2"/>
              <a:buChar char="q"/>
            </a:pPr>
            <a:endParaRPr lang="it-IT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r>
              <a:rPr lang="it-IT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 – PESO CORPOREO</a:t>
            </a:r>
          </a:p>
          <a:p>
            <a:pPr marL="514350" indent="-514350">
              <a:buFont typeface="Wingdings" pitchFamily="2" charset="2"/>
              <a:buChar char="q"/>
            </a:pPr>
            <a:r>
              <a:rPr lang="it-IT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Aumentato o diminuito.</a:t>
            </a:r>
          </a:p>
          <a:p>
            <a:pPr marL="514350" indent="-514350">
              <a:buNone/>
            </a:pPr>
            <a:endParaRPr lang="it-IT" sz="4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514350" indent="-514350">
              <a:buNone/>
            </a:pPr>
            <a:endParaRPr lang="it-IT" dirty="0" smtClean="0"/>
          </a:p>
          <a:p>
            <a:pPr marL="514350" indent="-514350">
              <a:buNone/>
            </a:pPr>
            <a:endParaRPr lang="it-IT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Problematiche dell’</a:t>
            </a:r>
            <a:r>
              <a:rPr lang="it-IT" sz="40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inattivita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’ a causa </a:t>
            </a:r>
            <a:r>
              <a:rPr lang="it-IT" sz="4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d</a:t>
            </a:r>
            <a:r>
              <a:rPr lang="it-IT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el covid-19</a:t>
            </a:r>
            <a:endParaRPr lang="it-IT" sz="4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48000" endA="300" endPos="55000" dir="5400000" sy="-90000" algn="bl" rotWithShape="0"/>
              </a:effectLst>
            </a:endParaRPr>
          </a:p>
        </p:txBody>
      </p:sp>
      <p:pic>
        <p:nvPicPr>
          <p:cNvPr id="4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206"/>
            <a:ext cx="1086080" cy="7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="" xmlns:a16="http://schemas.microsoft.com/office/drawing/2014/main" id="{2B069882-51B4-47D8-8D32-4C914D663356}"/>
              </a:ext>
            </a:extLst>
          </p:cNvPr>
          <p:cNvSpPr/>
          <p:nvPr/>
        </p:nvSpPr>
        <p:spPr>
          <a:xfrm>
            <a:off x="0" y="285728"/>
            <a:ext cx="9144000" cy="850390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pPr algn="ctr"/>
            <a:r>
              <a:rPr lang="en-US" sz="2500" b="1" dirty="0"/>
              <a:t>Come </a:t>
            </a:r>
            <a:r>
              <a:rPr lang="en-US" sz="2500" b="1" dirty="0" err="1"/>
              <a:t>si</a:t>
            </a:r>
            <a:r>
              <a:rPr lang="en-US" sz="2500" b="1" dirty="0"/>
              <a:t> </a:t>
            </a:r>
            <a:r>
              <a:rPr lang="en-US" sz="2500" b="1" dirty="0" err="1" smtClean="0"/>
              <a:t>stanno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organizzando</a:t>
            </a:r>
            <a:r>
              <a:rPr lang="en-US" sz="2500" b="1" dirty="0" smtClean="0"/>
              <a:t> </a:t>
            </a:r>
            <a:r>
              <a:rPr lang="en-US" sz="2500" b="1" dirty="0"/>
              <a:t>in </a:t>
            </a:r>
            <a:r>
              <a:rPr lang="en-US" sz="2500" b="1" dirty="0" err="1" smtClean="0"/>
              <a:t>Europa</a:t>
            </a:r>
            <a:r>
              <a:rPr lang="en-US" sz="2500" b="1" dirty="0" smtClean="0"/>
              <a:t> le </a:t>
            </a:r>
            <a:r>
              <a:rPr lang="en-US" sz="2500" b="1" dirty="0" err="1" smtClean="0"/>
              <a:t>Federazioni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di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Atletica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Leggera</a:t>
            </a:r>
            <a:r>
              <a:rPr lang="en-US" sz="2500" b="1" dirty="0" smtClean="0"/>
              <a:t>  </a:t>
            </a:r>
            <a:r>
              <a:rPr lang="en-US" sz="2500" b="1" dirty="0"/>
              <a:t>al 10 Maggio 2020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33E45D33-7194-49A0-A5AF-3919BD2EA709}"/>
              </a:ext>
            </a:extLst>
          </p:cNvPr>
          <p:cNvSpPr/>
          <p:nvPr/>
        </p:nvSpPr>
        <p:spPr>
          <a:xfrm>
            <a:off x="214282" y="1142984"/>
            <a:ext cx="8747480" cy="4389821"/>
          </a:xfrm>
          <a:prstGeom prst="rect">
            <a:avLst/>
          </a:prstGeom>
        </p:spPr>
        <p:txBody>
          <a:bodyPr wrap="square" lIns="80165" tIns="40083" rIns="80165" bIns="40083">
            <a:spAutoFit/>
          </a:bodyPr>
          <a:lstStyle/>
          <a:p>
            <a:r>
              <a:rPr lang="en-US" sz="2000" b="1" u="sng" dirty="0"/>
              <a:t>UK Athletics</a:t>
            </a:r>
            <a:r>
              <a:rPr lang="en-US" sz="2000" b="1" dirty="0"/>
              <a:t>: </a:t>
            </a:r>
            <a:r>
              <a:rPr lang="en-US" sz="2000" dirty="0"/>
              <a:t>Home Country Athletics Federations; Athletics Northern Ireland, England Athletics, Scottish Athletics and Welsh Athletics, </a:t>
            </a:r>
            <a:r>
              <a:rPr lang="en-US" sz="2000" b="1" dirty="0" err="1"/>
              <a:t>sospesa</a:t>
            </a:r>
            <a:r>
              <a:rPr lang="en-US" sz="2000" b="1" dirty="0"/>
              <a:t> </a:t>
            </a:r>
            <a:r>
              <a:rPr lang="en-US" sz="2000" b="1" dirty="0" err="1"/>
              <a:t>l’attività</a:t>
            </a:r>
            <a:r>
              <a:rPr lang="en-US" sz="2000" b="1" dirty="0"/>
              <a:t> </a:t>
            </a:r>
            <a:r>
              <a:rPr lang="en-US" sz="2000" b="1" dirty="0" err="1"/>
              <a:t>fino</a:t>
            </a:r>
            <a:r>
              <a:rPr lang="en-US" sz="2000" b="1" dirty="0"/>
              <a:t> al 30 </a:t>
            </a:r>
            <a:r>
              <a:rPr lang="en-US" sz="2000" b="1" dirty="0" err="1"/>
              <a:t>giugno</a:t>
            </a:r>
            <a:r>
              <a:rPr lang="en-US" sz="2000" b="1" dirty="0"/>
              <a:t> e </a:t>
            </a:r>
            <a:r>
              <a:rPr lang="en-US" sz="2000" b="1" dirty="0" err="1"/>
              <a:t>aspettano</a:t>
            </a:r>
            <a:r>
              <a:rPr lang="en-US" sz="2000" b="1" dirty="0"/>
              <a:t> </a:t>
            </a:r>
            <a:r>
              <a:rPr lang="en-US" sz="2000" b="1" dirty="0" err="1"/>
              <a:t>direttive</a:t>
            </a:r>
            <a:r>
              <a:rPr lang="en-US" sz="2000" b="1" dirty="0"/>
              <a:t> </a:t>
            </a:r>
            <a:r>
              <a:rPr lang="en-US" sz="2000" b="1" dirty="0" err="1"/>
              <a:t>governative</a:t>
            </a:r>
            <a:r>
              <a:rPr lang="en-US" sz="2000" b="1" dirty="0"/>
              <a:t>.</a:t>
            </a:r>
          </a:p>
          <a:p>
            <a:r>
              <a:rPr lang="en-US" sz="2000" b="1" u="sng" dirty="0"/>
              <a:t>Francia</a:t>
            </a:r>
            <a:r>
              <a:rPr lang="en-US" sz="2000" b="1" dirty="0"/>
              <a:t>:</a:t>
            </a:r>
            <a:r>
              <a:rPr lang="en-US" sz="2000" dirty="0"/>
              <a:t> </a:t>
            </a:r>
            <a:r>
              <a:rPr lang="en-US" sz="2000" b="1" dirty="0"/>
              <a:t>il lockdown </a:t>
            </a:r>
            <a:r>
              <a:rPr lang="en-US" sz="2000" b="1" dirty="0" smtClean="0"/>
              <a:t> è </a:t>
            </a:r>
            <a:r>
              <a:rPr lang="en-US" sz="2000" b="1" dirty="0" err="1" smtClean="0"/>
              <a:t>terminato</a:t>
            </a:r>
            <a:r>
              <a:rPr lang="en-US" sz="2000" b="1" dirty="0" smtClean="0"/>
              <a:t> </a:t>
            </a:r>
            <a:r>
              <a:rPr lang="en-US" sz="2000" b="1" dirty="0"/>
              <a:t>l’11 Maggio</a:t>
            </a:r>
            <a:r>
              <a:rPr lang="en-US" sz="2000" dirty="0"/>
              <a:t> e ad </a:t>
            </a:r>
            <a:r>
              <a:rPr lang="en-US" sz="2000" dirty="0" err="1"/>
              <a:t>oggi</a:t>
            </a:r>
            <a:r>
              <a:rPr lang="en-US" sz="2000" dirty="0"/>
              <a:t> le </a:t>
            </a:r>
            <a:r>
              <a:rPr lang="en-US" sz="2000" dirty="0" err="1"/>
              <a:t>manifestazioni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sospese</a:t>
            </a:r>
            <a:r>
              <a:rPr lang="en-US" sz="2000" dirty="0"/>
              <a:t> a data </a:t>
            </a:r>
            <a:r>
              <a:rPr lang="en-US" sz="2000" dirty="0" err="1"/>
              <a:t>da</a:t>
            </a:r>
            <a:r>
              <a:rPr lang="en-US" sz="2000" dirty="0"/>
              <a:t> </a:t>
            </a:r>
            <a:r>
              <a:rPr lang="en-US" sz="2000" dirty="0" err="1" smtClean="0"/>
              <a:t>determinare</a:t>
            </a:r>
            <a:r>
              <a:rPr lang="en-US" sz="2000" dirty="0" smtClean="0"/>
              <a:t>.</a:t>
            </a:r>
            <a:endParaRPr lang="en-US" sz="2000" dirty="0"/>
          </a:p>
          <a:p>
            <a:r>
              <a:rPr lang="en-US" sz="2000" b="1" u="sng" dirty="0"/>
              <a:t>Germania</a:t>
            </a:r>
            <a:r>
              <a:rPr lang="en-US" sz="2000" b="1" dirty="0"/>
              <a:t>: </a:t>
            </a:r>
            <a:r>
              <a:rPr lang="en-US" sz="2000" dirty="0" err="1"/>
              <a:t>stanno</a:t>
            </a:r>
            <a:r>
              <a:rPr lang="en-US" sz="2000" dirty="0"/>
              <a:t> </a:t>
            </a:r>
            <a:r>
              <a:rPr lang="en-US" sz="2000" dirty="0" err="1"/>
              <a:t>pensando</a:t>
            </a:r>
            <a:r>
              <a:rPr lang="en-US" sz="2000" dirty="0"/>
              <a:t> </a:t>
            </a:r>
            <a:r>
              <a:rPr lang="en-US" sz="2000" b="1" dirty="0"/>
              <a:t>a “</a:t>
            </a:r>
            <a:r>
              <a:rPr lang="it-IT" sz="2000" b="1" dirty="0"/>
              <a:t>duelli virtuali’’ come alternativa alle vere competizioni</a:t>
            </a:r>
            <a:r>
              <a:rPr lang="it-IT" sz="2000" dirty="0"/>
              <a:t>, ‘’ci concentriamo sulle situazioni di gioco e pensiamo a quali sfide possiamo creare". La federazione sta lavorando a concetti per campionati tedeschi senza spettatori.</a:t>
            </a:r>
            <a:endParaRPr lang="en-US" sz="2000" b="1" dirty="0"/>
          </a:p>
          <a:p>
            <a:r>
              <a:rPr lang="en-US" sz="2000" b="1" u="sng" dirty="0" err="1"/>
              <a:t>Spagna</a:t>
            </a:r>
            <a:r>
              <a:rPr lang="en-US" sz="2000" dirty="0"/>
              <a:t>: </a:t>
            </a:r>
            <a:r>
              <a:rPr lang="en-US" sz="2000" b="1" dirty="0" err="1"/>
              <a:t>Stanno</a:t>
            </a:r>
            <a:r>
              <a:rPr lang="en-US" sz="2000" b="1" dirty="0"/>
              <a:t> </a:t>
            </a:r>
            <a:r>
              <a:rPr lang="en-US" sz="2000" b="1" dirty="0" err="1"/>
              <a:t>ragionando</a:t>
            </a:r>
            <a:r>
              <a:rPr lang="en-US" sz="2000" b="1" dirty="0"/>
              <a:t> </a:t>
            </a:r>
            <a:r>
              <a:rPr lang="en-US" sz="2000" b="1" dirty="0" err="1"/>
              <a:t>su</a:t>
            </a:r>
            <a:r>
              <a:rPr lang="en-US" sz="2000" b="1" dirty="0"/>
              <a:t> </a:t>
            </a:r>
            <a:r>
              <a:rPr lang="en-US" sz="2000" b="1" dirty="0" err="1"/>
              <a:t>gare</a:t>
            </a:r>
            <a:r>
              <a:rPr lang="en-US" sz="2000" b="1" dirty="0"/>
              <a:t> a </a:t>
            </a:r>
            <a:r>
              <a:rPr lang="en-US" sz="2000" b="1" dirty="0" err="1"/>
              <a:t>porte</a:t>
            </a:r>
            <a:r>
              <a:rPr lang="en-US" sz="2000" b="1" dirty="0"/>
              <a:t> </a:t>
            </a:r>
            <a:r>
              <a:rPr lang="en-US" sz="2000" b="1" dirty="0" err="1"/>
              <a:t>chiuse</a:t>
            </a:r>
            <a:r>
              <a:rPr lang="en-US" sz="2000" dirty="0"/>
              <a:t>. Il 2 Maggio </a:t>
            </a:r>
            <a:r>
              <a:rPr lang="en-US" sz="2000" dirty="0" err="1"/>
              <a:t>hanno</a:t>
            </a:r>
            <a:r>
              <a:rPr lang="en-US" sz="2000" dirty="0"/>
              <a:t> </a:t>
            </a:r>
            <a:r>
              <a:rPr lang="en-US" sz="2000" dirty="0" err="1"/>
              <a:t>organizzato</a:t>
            </a:r>
            <a:r>
              <a:rPr lang="en-US" sz="2000" dirty="0"/>
              <a:t> una </a:t>
            </a:r>
            <a:r>
              <a:rPr lang="en-US" sz="2000" dirty="0" err="1"/>
              <a:t>gara</a:t>
            </a:r>
            <a:r>
              <a:rPr lang="en-US" sz="2000" dirty="0"/>
              <a:t> di </a:t>
            </a:r>
            <a:r>
              <a:rPr lang="en-US" sz="2000" dirty="0" err="1"/>
              <a:t>mezzofondo</a:t>
            </a:r>
            <a:r>
              <a:rPr lang="en-US" sz="2000" dirty="0"/>
              <a:t> a casa sui tapis </a:t>
            </a:r>
            <a:r>
              <a:rPr lang="en-US" sz="2000" dirty="0" err="1"/>
              <a:t>roulant</a:t>
            </a:r>
            <a:r>
              <a:rPr lang="en-US" sz="2000" dirty="0"/>
              <a:t> e </a:t>
            </a:r>
            <a:r>
              <a:rPr lang="en-US" sz="2000" dirty="0" err="1"/>
              <a:t>collegati</a:t>
            </a:r>
            <a:r>
              <a:rPr lang="en-US" sz="2000" dirty="0"/>
              <a:t> on line.</a:t>
            </a:r>
          </a:p>
          <a:p>
            <a:r>
              <a:rPr lang="en-US" sz="2000" b="1" u="sng" dirty="0" err="1"/>
              <a:t>Svizzera</a:t>
            </a:r>
            <a:r>
              <a:rPr lang="en-US" sz="2000" u="sng" dirty="0"/>
              <a:t>: </a:t>
            </a:r>
            <a:r>
              <a:rPr lang="en-US" sz="2000" b="1" dirty="0"/>
              <a:t>il lockdown </a:t>
            </a:r>
            <a:r>
              <a:rPr lang="en-US" sz="2000" b="1" dirty="0" smtClean="0"/>
              <a:t>è </a:t>
            </a:r>
            <a:r>
              <a:rPr lang="en-US" sz="2000" b="1" dirty="0" err="1" smtClean="0"/>
              <a:t>terminato</a:t>
            </a:r>
            <a:r>
              <a:rPr lang="en-US" sz="2000" b="1" dirty="0" smtClean="0"/>
              <a:t> </a:t>
            </a:r>
            <a:r>
              <a:rPr lang="en-US" sz="2000" b="1" dirty="0"/>
              <a:t>l’11 Maggio</a:t>
            </a:r>
            <a:r>
              <a:rPr lang="en-US" sz="2000" dirty="0"/>
              <a:t> e ad </a:t>
            </a:r>
            <a:r>
              <a:rPr lang="en-US" sz="2000" dirty="0" err="1"/>
              <a:t>oggi</a:t>
            </a:r>
            <a:r>
              <a:rPr lang="en-US" sz="2000" dirty="0"/>
              <a:t> le </a:t>
            </a:r>
            <a:r>
              <a:rPr lang="en-US" sz="2000" dirty="0" err="1"/>
              <a:t>manifestazioni</a:t>
            </a:r>
            <a:r>
              <a:rPr lang="en-US" sz="2000" dirty="0"/>
              <a:t> </a:t>
            </a:r>
            <a:r>
              <a:rPr lang="en-US" sz="2000" dirty="0" err="1"/>
              <a:t>sono</a:t>
            </a:r>
            <a:r>
              <a:rPr lang="en-US" sz="2000" dirty="0"/>
              <a:t> </a:t>
            </a:r>
            <a:r>
              <a:rPr lang="en-US" sz="2000" dirty="0" err="1"/>
              <a:t>sospese</a:t>
            </a:r>
            <a:r>
              <a:rPr lang="en-US" sz="2000" dirty="0"/>
              <a:t> a data da </a:t>
            </a:r>
            <a:r>
              <a:rPr lang="en-US" sz="2000" dirty="0" err="1"/>
              <a:t>determinare</a:t>
            </a:r>
            <a:endParaRPr lang="en-US" sz="2000" dirty="0"/>
          </a:p>
        </p:txBody>
      </p:sp>
      <p:pic>
        <p:nvPicPr>
          <p:cNvPr id="6" name="Immagine 11">
            <a:extLst>
              <a:ext uri="{FF2B5EF4-FFF2-40B4-BE49-F238E27FC236}">
                <a16:creationId xmlns="" xmlns:a16="http://schemas.microsoft.com/office/drawing/2014/main" id="{2281C412-8B70-4F6F-AC39-231FE9EFE6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83206"/>
            <a:ext cx="1086080" cy="774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271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-214338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Allenarlo oppure perderlo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905F1E1E-6452-8946-A8FF-25F9FD2213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8670"/>
            <a:ext cx="9144000" cy="1189607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5E074A29-2390-974E-A44E-71D1FD9CB9F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4554"/>
            <a:ext cx="9144000" cy="464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509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Il 30% del volume può essere sufficiente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="" xmlns:a16="http://schemas.microsoft.com/office/drawing/2014/main" id="{3C27C0AB-60D3-9940-AFA4-AC1B1E1D53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1356"/>
            <a:ext cx="9144000" cy="1189607"/>
          </a:xfrm>
          <a:prstGeom prst="rect">
            <a:avLst/>
          </a:prstGeom>
        </p:spPr>
      </p:pic>
      <p:pic>
        <p:nvPicPr>
          <p:cNvPr id="6" name="Immagine 5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60E1157D-8A1C-2244-8419-BDE5A4E2321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215"/>
          <a:stretch/>
        </p:blipFill>
        <p:spPr>
          <a:xfrm>
            <a:off x="0" y="2500306"/>
            <a:ext cx="9144000" cy="4357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45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214290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Anche piccoli interventi possono fare la differenza (endurance)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2270C4B-E26C-5F4E-8E2A-8D6F531B9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8758"/>
            <a:ext cx="9144000" cy="1189607"/>
          </a:xfrm>
          <a:prstGeom prst="rect">
            <a:avLst/>
          </a:prstGeom>
        </p:spPr>
      </p:pic>
      <p:pic>
        <p:nvPicPr>
          <p:cNvPr id="8" name="Immagine 7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46438E54-B9F9-CC4E-8B87-33523FEF8A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26629"/>
            <a:ext cx="9143999" cy="4531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66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olo 1">
            <a:extLst>
              <a:ext uri="{FF2B5EF4-FFF2-40B4-BE49-F238E27FC236}">
                <a16:creationId xmlns="" xmlns:a16="http://schemas.microsoft.com/office/drawing/2014/main" id="{79D17241-751A-7A44-8D9C-50601D59AD43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943384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Anche piccoli interventi possono fare la differenza (forza)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12270C4B-E26C-5F4E-8E2A-8D6F531B96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28670"/>
            <a:ext cx="9144000" cy="1285884"/>
          </a:xfrm>
          <a:prstGeom prst="rect">
            <a:avLst/>
          </a:prstGeom>
        </p:spPr>
      </p:pic>
      <p:pic>
        <p:nvPicPr>
          <p:cNvPr id="5" name="Immagine 4" descr="Immagine che contiene screenshot&#10;&#10;Descrizione generata automaticamente">
            <a:extLst>
              <a:ext uri="{FF2B5EF4-FFF2-40B4-BE49-F238E27FC236}">
                <a16:creationId xmlns="" xmlns:a16="http://schemas.microsoft.com/office/drawing/2014/main" id="{1B59B341-767A-A545-B308-637BAE399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01679"/>
            <a:ext cx="9144000" cy="455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681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959</TotalTime>
  <Words>589</Words>
  <Application>Microsoft Office PowerPoint</Application>
  <PresentationFormat>Presentazione su schermo (4:3)</PresentationFormat>
  <Paragraphs>62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18" baseType="lpstr">
      <vt:lpstr>Viale</vt:lpstr>
      <vt:lpstr>     DETRAINING E RETRAINING               NEL PERIODO DEL COVID-19                 CONSIGLI PER LA RIPARTENZA</vt:lpstr>
      <vt:lpstr>Problematiche del “DETRAINING”</vt:lpstr>
      <vt:lpstr>Presentazione standard di PowerPoint</vt:lpstr>
      <vt:lpstr>Problematiche dell’inattivita’ a causa del covid-19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ripresa dell’attività sportiva</vt:lpstr>
      <vt:lpstr>Presentazione standard di PowerPoint</vt:lpstr>
      <vt:lpstr>CRITICITA’ DIVERSE</vt:lpstr>
      <vt:lpstr>        IL RODAGGIO ATLETICO                  (Obiettivi principali)</vt:lpstr>
      <vt:lpstr>Presentazione standard di PowerPoint</vt:lpstr>
      <vt:lpstr>Presentazione standard di PowerPoint</vt:lpstr>
      <vt:lpstr>Ricostituzione dei differenti organi e sistemi biologici dopo uno stimolo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 RODAGGIO ATLETICO AL RITORNO IN PISTA (</dc:title>
  <dc:creator>Mazzaufo</dc:creator>
  <cp:lastModifiedBy>Settimio</cp:lastModifiedBy>
  <cp:revision>114</cp:revision>
  <dcterms:created xsi:type="dcterms:W3CDTF">2020-04-29T09:41:42Z</dcterms:created>
  <dcterms:modified xsi:type="dcterms:W3CDTF">2020-05-25T15:28:14Z</dcterms:modified>
</cp:coreProperties>
</file>